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6"/>
  </p:notesMasterIdLst>
  <p:handoutMasterIdLst>
    <p:handoutMasterId r:id="rId37"/>
  </p:handoutMasterIdLst>
  <p:sldIdLst>
    <p:sldId id="256" r:id="rId2"/>
    <p:sldId id="292" r:id="rId3"/>
    <p:sldId id="257" r:id="rId4"/>
    <p:sldId id="293" r:id="rId5"/>
    <p:sldId id="294" r:id="rId6"/>
    <p:sldId id="295" r:id="rId7"/>
    <p:sldId id="296" r:id="rId8"/>
    <p:sldId id="260" r:id="rId9"/>
    <p:sldId id="261" r:id="rId10"/>
    <p:sldId id="262" r:id="rId11"/>
    <p:sldId id="263" r:id="rId12"/>
    <p:sldId id="264" r:id="rId13"/>
    <p:sldId id="266" r:id="rId14"/>
    <p:sldId id="267" r:id="rId15"/>
    <p:sldId id="268" r:id="rId16"/>
    <p:sldId id="269" r:id="rId17"/>
    <p:sldId id="270" r:id="rId18"/>
    <p:sldId id="272" r:id="rId19"/>
    <p:sldId id="273" r:id="rId20"/>
    <p:sldId id="274" r:id="rId21"/>
    <p:sldId id="275" r:id="rId22"/>
    <p:sldId id="276" r:id="rId23"/>
    <p:sldId id="279" r:id="rId24"/>
    <p:sldId id="280" r:id="rId25"/>
    <p:sldId id="281" r:id="rId26"/>
    <p:sldId id="298" r:id="rId27"/>
    <p:sldId id="283" r:id="rId28"/>
    <p:sldId id="286" r:id="rId29"/>
    <p:sldId id="284" r:id="rId30"/>
    <p:sldId id="287" r:id="rId31"/>
    <p:sldId id="288" r:id="rId32"/>
    <p:sldId id="297" r:id="rId33"/>
    <p:sldId id="282" r:id="rId34"/>
    <p:sldId id="285" r:id="rId35"/>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279" userDrawn="1">
          <p15:clr>
            <a:srgbClr val="A4A3A4"/>
          </p15:clr>
        </p15:guide>
        <p15:guide id="4" pos="7401" userDrawn="1">
          <p15:clr>
            <a:srgbClr val="A4A3A4"/>
          </p15:clr>
        </p15:guide>
        <p15:guide id="5" orient="horz" pos="52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7C"/>
    <a:srgbClr val="E1B97D"/>
    <a:srgbClr val="F7EC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showGuides="1">
      <p:cViewPr varScale="1">
        <p:scale>
          <a:sx n="106" d="100"/>
          <a:sy n="106" d="100"/>
        </p:scale>
        <p:origin x="786" y="102"/>
      </p:cViewPr>
      <p:guideLst>
        <p:guide pos="3840"/>
        <p:guide pos="279"/>
        <p:guide pos="7401"/>
        <p:guide orient="horz" pos="527"/>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45" d="100"/>
          <a:sy n="45" d="100"/>
        </p:scale>
        <p:origin x="2836" y="5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84496172-9331-B028-0BDF-0471ADF4700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49E0E7BE-841C-176B-B0C4-2F0D31AA128D}"/>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65C4CF1-794D-47F2-841F-8E614CC39DA2}" type="datetimeFigureOut">
              <a:rPr lang="es-ES" smtClean="0"/>
              <a:t>10/12/2024</a:t>
            </a:fld>
            <a:endParaRPr lang="es-ES"/>
          </a:p>
        </p:txBody>
      </p:sp>
      <p:sp>
        <p:nvSpPr>
          <p:cNvPr id="4" name="Marcador de pie de página 3">
            <a:extLst>
              <a:ext uri="{FF2B5EF4-FFF2-40B4-BE49-F238E27FC236}">
                <a16:creationId xmlns:a16="http://schemas.microsoft.com/office/drawing/2014/main" id="{2018386A-1E8D-9FDE-9BF1-769AC1AD2D81}"/>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2C002EEE-5E9E-1598-1B9F-8415BBF73827}"/>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AD436C2-F8AC-481D-81DF-3D38DC21A0DE}" type="slidenum">
              <a:rPr lang="es-ES" smtClean="0"/>
              <a:t>‹Nº›</a:t>
            </a:fld>
            <a:endParaRPr lang="es-ES"/>
          </a:p>
        </p:txBody>
      </p:sp>
    </p:spTree>
    <p:extLst>
      <p:ext uri="{BB962C8B-B14F-4D97-AF65-F5344CB8AC3E}">
        <p14:creationId xmlns:p14="http://schemas.microsoft.com/office/powerpoint/2010/main" val="2499518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D42792B-4217-40F5-9F8C-9D301B1285A8}" type="datetimeFigureOut">
              <a:rPr lang="es-ES" smtClean="0"/>
              <a:t>10/12/2024</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EE894BE-A401-4F92-8BFC-B1A35C158F5B}" type="slidenum">
              <a:rPr lang="es-ES" smtClean="0"/>
              <a:t>‹Nº›</a:t>
            </a:fld>
            <a:endParaRPr lang="es-ES"/>
          </a:p>
        </p:txBody>
      </p:sp>
    </p:spTree>
    <p:extLst>
      <p:ext uri="{BB962C8B-B14F-4D97-AF65-F5344CB8AC3E}">
        <p14:creationId xmlns:p14="http://schemas.microsoft.com/office/powerpoint/2010/main" val="360453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27" userDrawn="1">
          <p15:clr>
            <a:srgbClr val="F26B43"/>
          </p15:clr>
        </p15:guide>
        <p15:guide id="2" pos="2141"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482401-27AF-4820-33E4-21EEA2B9D5F9}"/>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F4DA9CC-169B-0AE4-77EF-3704D60DBD5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9522B4A5-AF69-40A1-BC12-E4F29B86A45E}"/>
              </a:ext>
            </a:extLst>
          </p:cNvPr>
          <p:cNvSpPr>
            <a:spLocks noGrp="1"/>
          </p:cNvSpPr>
          <p:nvPr>
            <p:ph type="dt" sz="half" idx="10"/>
          </p:nvPr>
        </p:nvSpPr>
        <p:spPr>
          <a:xfrm>
            <a:off x="838200" y="6356350"/>
            <a:ext cx="2743200" cy="365125"/>
          </a:xfrm>
          <a:prstGeom prst="rect">
            <a:avLst/>
          </a:prstGeom>
        </p:spPr>
        <p:txBody>
          <a:bodyPr/>
          <a:lstStyle/>
          <a:p>
            <a:fld id="{54284AC1-95F9-4572-A37A-D77822C1B160}" type="datetimeFigureOut">
              <a:rPr lang="es-ES" smtClean="0"/>
              <a:t>10/12/2024</a:t>
            </a:fld>
            <a:endParaRPr lang="es-ES"/>
          </a:p>
        </p:txBody>
      </p:sp>
      <p:sp>
        <p:nvSpPr>
          <p:cNvPr id="5" name="Marcador de pie de página 4">
            <a:extLst>
              <a:ext uri="{FF2B5EF4-FFF2-40B4-BE49-F238E27FC236}">
                <a16:creationId xmlns:a16="http://schemas.microsoft.com/office/drawing/2014/main" id="{64652F74-E569-E8B7-6DF4-C9ABCE5034BC}"/>
              </a:ext>
            </a:extLst>
          </p:cNvPr>
          <p:cNvSpPr>
            <a:spLocks noGrp="1"/>
          </p:cNvSpPr>
          <p:nvPr>
            <p:ph type="ftr" sz="quarter" idx="11"/>
          </p:nvPr>
        </p:nvSpPr>
        <p:spPr>
          <a:xfrm>
            <a:off x="4038600" y="6356350"/>
            <a:ext cx="4114800" cy="365125"/>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03FCBD57-F0C7-DECD-D490-AAE8BCD1E544}"/>
              </a:ext>
            </a:extLst>
          </p:cNvPr>
          <p:cNvSpPr>
            <a:spLocks noGrp="1"/>
          </p:cNvSpPr>
          <p:nvPr>
            <p:ph type="sldNum" sz="quarter" idx="12"/>
          </p:nvPr>
        </p:nvSpPr>
        <p:spPr>
          <a:xfrm>
            <a:off x="11324492" y="5758473"/>
            <a:ext cx="635976" cy="365125"/>
          </a:xfrm>
          <a:prstGeom prst="rect">
            <a:avLst/>
          </a:prstGeom>
        </p:spPr>
        <p:txBody>
          <a:bodyPr/>
          <a:lstStyle/>
          <a:p>
            <a:fld id="{98A03A50-717C-43B0-993F-EE6931855E14}" type="slidenum">
              <a:rPr lang="es-ES" smtClean="0"/>
              <a:t>‹Nº›</a:t>
            </a:fld>
            <a:endParaRPr lang="es-ES"/>
          </a:p>
        </p:txBody>
      </p:sp>
    </p:spTree>
    <p:extLst>
      <p:ext uri="{BB962C8B-B14F-4D97-AF65-F5344CB8AC3E}">
        <p14:creationId xmlns:p14="http://schemas.microsoft.com/office/powerpoint/2010/main" val="15889163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80018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FEECFED-DCD4-8B97-6A0A-4654EF8BBA5B}"/>
              </a:ext>
            </a:extLst>
          </p:cNvPr>
          <p:cNvSpPr txBox="1"/>
          <p:nvPr userDrawn="1"/>
        </p:nvSpPr>
        <p:spPr>
          <a:xfrm>
            <a:off x="9945949" y="6146509"/>
            <a:ext cx="2172070" cy="646331"/>
          </a:xfrm>
          <a:prstGeom prst="rect">
            <a:avLst/>
          </a:prstGeom>
          <a:solidFill>
            <a:srgbClr val="00497C"/>
          </a:solidFill>
        </p:spPr>
        <p:txBody>
          <a:bodyPr wrap="square" rtlCol="0">
            <a:spAutoFit/>
          </a:bodyPr>
          <a:lstStyle/>
          <a:p>
            <a:r>
              <a:rPr lang="es-ES" sz="1800" dirty="0">
                <a:solidFill>
                  <a:schemeClr val="bg1"/>
                </a:solidFill>
              </a:rPr>
              <a:t>ABDOULAYE </a:t>
            </a:r>
            <a:r>
              <a:rPr lang="es-ES" sz="1800" dirty="0" err="1">
                <a:solidFill>
                  <a:schemeClr val="bg1"/>
                </a:solidFill>
              </a:rPr>
              <a:t>GUEYE</a:t>
            </a:r>
            <a:endParaRPr lang="es-ES" sz="1800" dirty="0">
              <a:solidFill>
                <a:schemeClr val="bg1"/>
              </a:solidFill>
            </a:endParaRPr>
          </a:p>
          <a:p>
            <a:r>
              <a:rPr lang="es-ES" sz="1800" dirty="0">
                <a:solidFill>
                  <a:schemeClr val="bg1"/>
                </a:solidFill>
              </a:rPr>
              <a:t>Asesor jurídico</a:t>
            </a:r>
          </a:p>
        </p:txBody>
      </p:sp>
    </p:spTree>
    <p:extLst>
      <p:ext uri="{BB962C8B-B14F-4D97-AF65-F5344CB8AC3E}">
        <p14:creationId xmlns:p14="http://schemas.microsoft.com/office/powerpoint/2010/main" val="2352148427"/>
      </p:ext>
    </p:extLst>
  </p:cSld>
  <p:clrMap bg1="lt1" tx1="dk1" bg2="lt2" tx2="dk2" accent1="accent1" accent2="accent2" accent3="accent3" accent4="accent4" accent5="accent5" accent6="accent6" hlink="hlink" folHlink="folHlink"/>
  <p:sldLayoutIdLst>
    <p:sldLayoutId id="2147483655" r:id="rId1"/>
    <p:sldLayoutId id="214748365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www.caritasgipuzkoa.org/sites/default/files/firma/logo.png" TargetMode="External"/><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https://www.caritasgipuzkoa.org/sites/default/files/firma/logo.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uadroTexto 17">
            <a:extLst>
              <a:ext uri="{FF2B5EF4-FFF2-40B4-BE49-F238E27FC236}">
                <a16:creationId xmlns:a16="http://schemas.microsoft.com/office/drawing/2014/main" id="{B761FB87-74B8-23B7-FB75-FA9FAB9A1668}"/>
              </a:ext>
            </a:extLst>
          </p:cNvPr>
          <p:cNvSpPr txBox="1"/>
          <p:nvPr/>
        </p:nvSpPr>
        <p:spPr>
          <a:xfrm>
            <a:off x="2171700" y="1714500"/>
            <a:ext cx="8801100" cy="1477328"/>
          </a:xfrm>
          <a:prstGeom prst="rect">
            <a:avLst/>
          </a:prstGeom>
          <a:noFill/>
        </p:spPr>
        <p:txBody>
          <a:bodyPr wrap="square" rtlCol="0">
            <a:spAutoFit/>
          </a:bodyPr>
          <a:lstStyle/>
          <a:p>
            <a:pPr algn="ctr"/>
            <a:r>
              <a:rPr lang="es-ES" sz="3000" b="1" dirty="0">
                <a:solidFill>
                  <a:srgbClr val="0070C0"/>
                </a:solidFill>
                <a:latin typeface="Arial" panose="020B0604020202020204" pitchFamily="34" charset="0"/>
                <a:cs typeface="Arial" panose="020B0604020202020204" pitchFamily="34" charset="0"/>
              </a:rPr>
              <a:t>CLAVES DE LA REFORMA DEL REGLAMENTO DE LA LEY DE EXTRANJERÍA</a:t>
            </a:r>
          </a:p>
          <a:p>
            <a:pPr algn="ctr"/>
            <a:r>
              <a:rPr lang="es-ES" sz="3000" b="1" dirty="0">
                <a:solidFill>
                  <a:srgbClr val="0070C0"/>
                </a:solidFill>
                <a:latin typeface="Arial" panose="020B0604020202020204" pitchFamily="34" charset="0"/>
                <a:cs typeface="Arial" panose="020B0604020202020204" pitchFamily="34" charset="0"/>
              </a:rPr>
              <a:t>Abdoulaye </a:t>
            </a:r>
            <a:r>
              <a:rPr lang="es-ES" sz="3000" b="1" dirty="0" err="1">
                <a:solidFill>
                  <a:srgbClr val="0070C0"/>
                </a:solidFill>
                <a:latin typeface="Arial" panose="020B0604020202020204" pitchFamily="34" charset="0"/>
                <a:cs typeface="Arial" panose="020B0604020202020204" pitchFamily="34" charset="0"/>
              </a:rPr>
              <a:t>Gueye</a:t>
            </a:r>
            <a:endParaRPr lang="es-ES" sz="3000" b="1" dirty="0">
              <a:solidFill>
                <a:srgbClr val="0070C0"/>
              </a:solidFill>
              <a:latin typeface="Arial" panose="020B0604020202020204" pitchFamily="34" charset="0"/>
              <a:cs typeface="Arial" panose="020B0604020202020204" pitchFamily="34" charset="0"/>
            </a:endParaRPr>
          </a:p>
        </p:txBody>
      </p:sp>
      <p:sp>
        <p:nvSpPr>
          <p:cNvPr id="19" name="CuadroTexto 18">
            <a:extLst>
              <a:ext uri="{FF2B5EF4-FFF2-40B4-BE49-F238E27FC236}">
                <a16:creationId xmlns:a16="http://schemas.microsoft.com/office/drawing/2014/main" id="{BACF52EC-F62B-21E8-73F5-976B54F74941}"/>
              </a:ext>
            </a:extLst>
          </p:cNvPr>
          <p:cNvSpPr txBox="1"/>
          <p:nvPr/>
        </p:nvSpPr>
        <p:spPr>
          <a:xfrm>
            <a:off x="2171700" y="3860800"/>
            <a:ext cx="9550400" cy="461665"/>
          </a:xfrm>
          <a:prstGeom prst="rect">
            <a:avLst/>
          </a:prstGeom>
          <a:noFill/>
        </p:spPr>
        <p:txBody>
          <a:bodyPr wrap="square" rtlCol="0">
            <a:spAutoFit/>
          </a:bodyPr>
          <a:lstStyle/>
          <a:p>
            <a:r>
              <a:rPr lang="es-ES" sz="2400" dirty="0">
                <a:latin typeface="Arial" panose="020B0604020202020204" pitchFamily="34" charset="0"/>
                <a:cs typeface="Arial" panose="020B0604020202020204" pitchFamily="34" charset="0"/>
              </a:rPr>
              <a:t>Diciembre  2024</a:t>
            </a:r>
          </a:p>
        </p:txBody>
      </p:sp>
      <p:cxnSp>
        <p:nvCxnSpPr>
          <p:cNvPr id="21" name="Conector recto 20">
            <a:extLst>
              <a:ext uri="{FF2B5EF4-FFF2-40B4-BE49-F238E27FC236}">
                <a16:creationId xmlns:a16="http://schemas.microsoft.com/office/drawing/2014/main" id="{44F40775-D947-751B-6EED-C750447C8EA2}"/>
              </a:ext>
              <a:ext uri="{C183D7F6-B498-43B3-948B-1728B52AA6E4}">
                <adec:decorative xmlns:adec="http://schemas.microsoft.com/office/drawing/2017/decorative" val="1"/>
              </a:ext>
            </a:extLst>
          </p:cNvPr>
          <p:cNvCxnSpPr/>
          <p:nvPr/>
        </p:nvCxnSpPr>
        <p:spPr>
          <a:xfrm>
            <a:off x="2120900" y="3759200"/>
            <a:ext cx="7670800" cy="0"/>
          </a:xfrm>
          <a:prstGeom prst="line">
            <a:avLst/>
          </a:prstGeom>
          <a:ln w="9525">
            <a:solidFill>
              <a:srgbClr val="0070C0"/>
            </a:solidFill>
            <a:prstDash val="solid"/>
          </a:ln>
        </p:spPr>
        <p:style>
          <a:lnRef idx="2">
            <a:schemeClr val="accent1"/>
          </a:lnRef>
          <a:fillRef idx="0">
            <a:schemeClr val="accent1"/>
          </a:fillRef>
          <a:effectRef idx="1">
            <a:schemeClr val="accent1"/>
          </a:effectRef>
          <a:fontRef idx="minor">
            <a:schemeClr val="tx1"/>
          </a:fontRef>
        </p:style>
      </p:cxnSp>
      <p:sp>
        <p:nvSpPr>
          <p:cNvPr id="24" name="Rectángulo 23">
            <a:extLst>
              <a:ext uri="{FF2B5EF4-FFF2-40B4-BE49-F238E27FC236}">
                <a16:creationId xmlns:a16="http://schemas.microsoft.com/office/drawing/2014/main" id="{E2368113-EED7-3836-A8FA-EB662637B98F}"/>
              </a:ext>
              <a:ext uri="{C183D7F6-B498-43B3-948B-1728B52AA6E4}">
                <adec:decorative xmlns:adec="http://schemas.microsoft.com/office/drawing/2017/decorative" val="1"/>
              </a:ext>
            </a:extLst>
          </p:cNvPr>
          <p:cNvSpPr/>
          <p:nvPr/>
        </p:nvSpPr>
        <p:spPr>
          <a:xfrm>
            <a:off x="1612900" y="1498600"/>
            <a:ext cx="9677400" cy="321310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027" name="Picture 3">
            <a:extLst>
              <a:ext uri="{FF2B5EF4-FFF2-40B4-BE49-F238E27FC236}">
                <a16:creationId xmlns:a16="http://schemas.microsoft.com/office/drawing/2014/main" id="{CD3ECC5B-FE4E-71BD-8B0B-5433E0B4DE1A}"/>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77000"/>
            <a:ext cx="13525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860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EFB18-954C-3234-9321-CBF92C4ED49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BDD09491-23D8-573D-13DB-4F4FB7BE16B2}"/>
              </a:ext>
            </a:extLst>
          </p:cNvPr>
          <p:cNvSpPr txBox="1"/>
          <p:nvPr/>
        </p:nvSpPr>
        <p:spPr>
          <a:xfrm>
            <a:off x="442914" y="1297172"/>
            <a:ext cx="11306175" cy="4878259"/>
          </a:xfrm>
          <a:prstGeom prst="rect">
            <a:avLst/>
          </a:prstGeom>
          <a:noFill/>
        </p:spPr>
        <p:txBody>
          <a:bodyPr wrap="square">
            <a:spAutoFit/>
          </a:bodyPr>
          <a:lstStyle/>
          <a:p>
            <a:r>
              <a:rPr lang="es-ES" b="1" dirty="0">
                <a:solidFill>
                  <a:srgbClr val="0070C0"/>
                </a:solidFill>
                <a:latin typeface="Arimo"/>
              </a:rPr>
              <a:t>			</a:t>
            </a:r>
          </a:p>
          <a:p>
            <a:r>
              <a:rPr lang="es-ES" b="1" dirty="0">
                <a:solidFill>
                  <a:srgbClr val="0070C0"/>
                </a:solidFill>
                <a:latin typeface="Arimo"/>
              </a:rPr>
              <a:t>Artículo 66. Familiares </a:t>
            </a:r>
            <a:r>
              <a:rPr lang="es-ES" b="1" dirty="0" err="1">
                <a:solidFill>
                  <a:srgbClr val="0070C0"/>
                </a:solidFill>
                <a:latin typeface="Arimo"/>
              </a:rPr>
              <a:t>reagrupables</a:t>
            </a:r>
            <a:r>
              <a:rPr lang="es-ES" b="1" dirty="0">
                <a:solidFill>
                  <a:srgbClr val="0070C0"/>
                </a:solidFill>
                <a:latin typeface="Arimo"/>
              </a:rPr>
              <a:t>.</a:t>
            </a:r>
          </a:p>
          <a:p>
            <a:endParaRPr lang="es-ES" sz="1600" dirty="0">
              <a:solidFill>
                <a:srgbClr val="000000"/>
              </a:solidFill>
              <a:effectLst/>
              <a:latin typeface="Arimo"/>
              <a:ea typeface="Aptos" panose="020B0004020202020204" pitchFamily="34" charset="0"/>
              <a:cs typeface="Arimo"/>
            </a:endParaRPr>
          </a:p>
          <a:p>
            <a:pPr>
              <a:spcBef>
                <a:spcPts val="600"/>
              </a:spcBef>
            </a:pPr>
            <a:r>
              <a:rPr lang="es-ES" sz="1400" b="1" dirty="0">
                <a:solidFill>
                  <a:srgbClr val="000000"/>
                </a:solidFill>
                <a:effectLst/>
                <a:latin typeface="Arimo"/>
                <a:ea typeface="Aptos" panose="020B0004020202020204" pitchFamily="34" charset="0"/>
                <a:cs typeface="Arimo"/>
              </a:rPr>
              <a:t>Su cónyuge mayor de dieciocho años</a:t>
            </a:r>
          </a:p>
          <a:p>
            <a:pPr>
              <a:spcBef>
                <a:spcPts val="600"/>
              </a:spcBef>
            </a:pPr>
            <a:r>
              <a:rPr lang="es-ES" sz="1400" dirty="0">
                <a:solidFill>
                  <a:srgbClr val="000000"/>
                </a:solidFill>
                <a:effectLst/>
                <a:latin typeface="Arimo"/>
                <a:ea typeface="Aptos" panose="020B0004020202020204" pitchFamily="34" charset="0"/>
                <a:cs typeface="Arimo"/>
              </a:rPr>
              <a:t>La persona extranjera mayor de dieciocho años, no casada que mantenga con la persona reagrupante </a:t>
            </a:r>
            <a:r>
              <a:rPr lang="es-ES" sz="1400" b="1" dirty="0">
                <a:solidFill>
                  <a:srgbClr val="000000"/>
                </a:solidFill>
                <a:effectLst/>
                <a:latin typeface="Arimo"/>
                <a:ea typeface="Aptos" panose="020B0004020202020204" pitchFamily="34" charset="0"/>
                <a:cs typeface="Arimo"/>
              </a:rPr>
              <a:t>una relación de afectividad análoga a la conyugal</a:t>
            </a:r>
          </a:p>
          <a:p>
            <a:pPr>
              <a:spcBef>
                <a:spcPts val="600"/>
              </a:spcBef>
            </a:pPr>
            <a:r>
              <a:rPr lang="es-ES" sz="1400" b="1" dirty="0">
                <a:solidFill>
                  <a:srgbClr val="000000"/>
                </a:solidFill>
                <a:effectLst/>
                <a:latin typeface="Arimo"/>
                <a:ea typeface="Aptos" panose="020B0004020202020204" pitchFamily="34" charset="0"/>
                <a:cs typeface="Arimo"/>
              </a:rPr>
              <a:t>Sus hijos o los de su cónyuge o pareja, siempre que sean menores de dieciocho años </a:t>
            </a:r>
            <a:r>
              <a:rPr lang="es-ES" sz="1400" dirty="0">
                <a:solidFill>
                  <a:srgbClr val="000000"/>
                </a:solidFill>
                <a:effectLst/>
                <a:latin typeface="Arimo"/>
                <a:ea typeface="Aptos" panose="020B0004020202020204" pitchFamily="34" charset="0"/>
                <a:cs typeface="Arimo"/>
              </a:rPr>
              <a:t>en el momento de la solicitud de la autorización de residencia a su favor o los mayores de esa edad que tengan una discapacidad que requiera de apoyo o los mayores de edad que no sean objetivamente capaces de proveer a sus propias necesidades debido a su estado de salud.</a:t>
            </a:r>
          </a:p>
          <a:p>
            <a:pPr>
              <a:spcBef>
                <a:spcPts val="600"/>
              </a:spcBef>
            </a:pPr>
            <a:r>
              <a:rPr lang="es-ES" sz="1400" b="1" dirty="0">
                <a:solidFill>
                  <a:srgbClr val="000000"/>
                </a:solidFill>
                <a:effectLst>
                  <a:outerShdw blurRad="38100" dist="38100" dir="2700000" algn="tl">
                    <a:srgbClr val="000000">
                      <a:alpha val="43137"/>
                    </a:srgbClr>
                  </a:outerShdw>
                </a:effectLst>
                <a:latin typeface="Arimo"/>
                <a:ea typeface="Aptos" panose="020B0004020202020204" pitchFamily="34" charset="0"/>
                <a:cs typeface="Arimo"/>
              </a:rPr>
              <a:t>Las personas representadas legalmente por la persona reagrupante</a:t>
            </a:r>
            <a:r>
              <a:rPr lang="es-ES" sz="1400" dirty="0">
                <a:solidFill>
                  <a:srgbClr val="000000"/>
                </a:solidFill>
                <a:effectLst/>
                <a:latin typeface="Arimo"/>
                <a:ea typeface="Aptos" panose="020B0004020202020204" pitchFamily="34" charset="0"/>
                <a:cs typeface="Arimo"/>
              </a:rPr>
              <a:t>, cuando </a:t>
            </a:r>
            <a:r>
              <a:rPr lang="es-ES" sz="1400" b="1" dirty="0">
                <a:solidFill>
                  <a:srgbClr val="000000"/>
                </a:solidFill>
                <a:effectLst/>
                <a:latin typeface="Arimo"/>
                <a:ea typeface="Aptos" panose="020B0004020202020204" pitchFamily="34" charset="0"/>
                <a:cs typeface="Arimo"/>
              </a:rPr>
              <a:t>sean menores de dieciocho años en el momento de la solicitud </a:t>
            </a:r>
            <a:r>
              <a:rPr lang="es-ES" sz="1400" dirty="0">
                <a:solidFill>
                  <a:srgbClr val="000000"/>
                </a:solidFill>
                <a:effectLst/>
                <a:latin typeface="Arimo"/>
                <a:ea typeface="Aptos" panose="020B0004020202020204" pitchFamily="34" charset="0"/>
                <a:cs typeface="Arimo"/>
              </a:rPr>
              <a:t>de la autorización de residencia a su favor </a:t>
            </a:r>
            <a:r>
              <a:rPr lang="es-ES" sz="1400" b="1" dirty="0">
                <a:solidFill>
                  <a:srgbClr val="000000"/>
                </a:solidFill>
                <a:effectLst/>
                <a:latin typeface="Arimo"/>
                <a:ea typeface="Aptos" panose="020B0004020202020204" pitchFamily="34" charset="0"/>
                <a:cs typeface="Arimo"/>
              </a:rPr>
              <a:t>o </a:t>
            </a:r>
            <a:r>
              <a:rPr lang="es-ES" sz="1400" b="1" u="sng" dirty="0">
                <a:solidFill>
                  <a:srgbClr val="000000"/>
                </a:solidFill>
                <a:effectLst>
                  <a:outerShdw blurRad="38100" dist="38100" dir="2700000" algn="tl">
                    <a:srgbClr val="000000">
                      <a:alpha val="43137"/>
                    </a:srgbClr>
                  </a:outerShdw>
                </a:effectLst>
                <a:latin typeface="Arimo"/>
                <a:ea typeface="Aptos" panose="020B0004020202020204" pitchFamily="34" charset="0"/>
                <a:cs typeface="Arimo"/>
              </a:rPr>
              <a:t>los mayores de esa edad que tengan una discapacidad que requiera de apoyo</a:t>
            </a:r>
            <a:r>
              <a:rPr lang="es-ES" sz="1400" dirty="0">
                <a:solidFill>
                  <a:srgbClr val="000000"/>
                </a:solidFill>
                <a:effectLst/>
                <a:latin typeface="Arimo"/>
                <a:ea typeface="Aptos" panose="020B0004020202020204" pitchFamily="34" charset="0"/>
                <a:cs typeface="Arimo"/>
              </a:rPr>
              <a:t>, o </a:t>
            </a:r>
            <a:r>
              <a:rPr lang="es-ES" sz="1400" b="1" u="sng" dirty="0">
                <a:solidFill>
                  <a:srgbClr val="000000"/>
                </a:solidFill>
                <a:effectLst>
                  <a:outerShdw blurRad="38100" dist="38100" dir="2700000" algn="tl">
                    <a:srgbClr val="000000">
                      <a:alpha val="43137"/>
                    </a:srgbClr>
                  </a:outerShdw>
                </a:effectLst>
                <a:latin typeface="Arimo"/>
                <a:ea typeface="Aptos" panose="020B0004020202020204" pitchFamily="34" charset="0"/>
                <a:cs typeface="Arimo"/>
              </a:rPr>
              <a:t>los mayores de edad que no sean objetivamente capaces de proveer a sus propias necesidades debido a su estado de salud</a:t>
            </a:r>
            <a:r>
              <a:rPr lang="es-ES" sz="1400" dirty="0">
                <a:solidFill>
                  <a:srgbClr val="000000"/>
                </a:solidFill>
                <a:effectLst/>
                <a:latin typeface="Arimo"/>
                <a:ea typeface="Aptos" panose="020B0004020202020204" pitchFamily="34" charset="0"/>
                <a:cs typeface="Arimo"/>
              </a:rPr>
              <a:t>, siempre que el acto jurídico del que surgen las facultades representativas no sea contrario a los principios del ordenamiento español</a:t>
            </a:r>
          </a:p>
          <a:p>
            <a:pPr>
              <a:spcBef>
                <a:spcPts val="600"/>
              </a:spcBef>
            </a:pPr>
            <a:r>
              <a:rPr lang="es-ES" sz="1400" b="1" dirty="0">
                <a:solidFill>
                  <a:srgbClr val="000000"/>
                </a:solidFill>
                <a:effectLst/>
                <a:latin typeface="Arimo"/>
                <a:ea typeface="Aptos" panose="020B0004020202020204" pitchFamily="34" charset="0"/>
                <a:cs typeface="Arimo"/>
              </a:rPr>
              <a:t>Sus ascendientes en primer grado, o los de su cónyuge o pareja registrada o estable</a:t>
            </a:r>
            <a:r>
              <a:rPr lang="es-ES" sz="1400" dirty="0">
                <a:solidFill>
                  <a:srgbClr val="000000"/>
                </a:solidFill>
                <a:effectLst/>
                <a:latin typeface="Arimo"/>
                <a:ea typeface="Aptos" panose="020B0004020202020204" pitchFamily="34" charset="0"/>
                <a:cs typeface="Arimo"/>
              </a:rPr>
              <a:t>, </a:t>
            </a:r>
            <a:r>
              <a:rPr lang="es-ES" sz="1400" b="1" u="sng" dirty="0">
                <a:solidFill>
                  <a:srgbClr val="000000"/>
                </a:solidFill>
                <a:effectLst/>
                <a:latin typeface="Arimo"/>
                <a:ea typeface="Aptos" panose="020B0004020202020204" pitchFamily="34" charset="0"/>
                <a:cs typeface="Arimo"/>
              </a:rPr>
              <a:t>cuando estén a su cargo</a:t>
            </a:r>
            <a:r>
              <a:rPr lang="es-ES" sz="1400" dirty="0">
                <a:solidFill>
                  <a:srgbClr val="000000"/>
                </a:solidFill>
                <a:effectLst/>
                <a:latin typeface="Arimo"/>
                <a:ea typeface="Aptos" panose="020B0004020202020204" pitchFamily="34" charset="0"/>
                <a:cs typeface="Arimo"/>
              </a:rPr>
              <a:t>, </a:t>
            </a:r>
            <a:r>
              <a:rPr lang="es-ES" sz="1400" b="1" u="sng" dirty="0">
                <a:solidFill>
                  <a:srgbClr val="000000"/>
                </a:solidFill>
                <a:effectLst/>
                <a:latin typeface="Arimo"/>
                <a:ea typeface="Aptos" panose="020B0004020202020204" pitchFamily="34" charset="0"/>
                <a:cs typeface="Arimo"/>
              </a:rPr>
              <a:t>sean mayores de sesenta y cinco </a:t>
            </a:r>
            <a:r>
              <a:rPr lang="es-ES" sz="1400" dirty="0">
                <a:solidFill>
                  <a:srgbClr val="000000"/>
                </a:solidFill>
                <a:effectLst/>
                <a:latin typeface="Arimo"/>
                <a:ea typeface="Aptos" panose="020B0004020202020204" pitchFamily="34" charset="0"/>
                <a:cs typeface="Arimo"/>
              </a:rPr>
              <a:t>años y existan razones que justifiquen la necesidad de autorizar su residencia en España.</a:t>
            </a:r>
          </a:p>
          <a:p>
            <a:pPr>
              <a:spcBef>
                <a:spcPts val="600"/>
              </a:spcBef>
            </a:pPr>
            <a:r>
              <a:rPr lang="es-ES" sz="1400" b="1" u="sng" dirty="0">
                <a:solidFill>
                  <a:srgbClr val="000000"/>
                </a:solidFill>
                <a:effectLst/>
                <a:latin typeface="Arimo"/>
                <a:ea typeface="Aptos" panose="020B0004020202020204" pitchFamily="34" charset="0"/>
                <a:cs typeface="Arimo"/>
              </a:rPr>
              <a:t>Excepcionalmente</a:t>
            </a:r>
            <a:r>
              <a:rPr lang="es-ES" sz="1400" dirty="0">
                <a:solidFill>
                  <a:srgbClr val="000000"/>
                </a:solidFill>
                <a:effectLst/>
                <a:latin typeface="Arimo"/>
                <a:ea typeface="Aptos" panose="020B0004020202020204" pitchFamily="34" charset="0"/>
                <a:cs typeface="Arimo"/>
              </a:rPr>
              <a:t>, cuando concurran </a:t>
            </a:r>
            <a:r>
              <a:rPr lang="es-ES" sz="1400" b="1" u="sng" dirty="0">
                <a:solidFill>
                  <a:srgbClr val="000000"/>
                </a:solidFill>
                <a:effectLst/>
                <a:latin typeface="Arimo"/>
                <a:ea typeface="Aptos" panose="020B0004020202020204" pitchFamily="34" charset="0"/>
                <a:cs typeface="Arimo"/>
              </a:rPr>
              <a:t>razones de carácter humanitario</a:t>
            </a:r>
            <a:r>
              <a:rPr lang="es-ES" sz="1400" dirty="0">
                <a:solidFill>
                  <a:srgbClr val="000000"/>
                </a:solidFill>
                <a:effectLst/>
                <a:latin typeface="Arimo"/>
                <a:ea typeface="Aptos" panose="020B0004020202020204" pitchFamily="34" charset="0"/>
                <a:cs typeface="Arimo"/>
              </a:rPr>
              <a:t>, se podrá </a:t>
            </a:r>
            <a:r>
              <a:rPr lang="es-ES" sz="1400" b="1" dirty="0">
                <a:solidFill>
                  <a:srgbClr val="000000"/>
                </a:solidFill>
                <a:effectLst/>
                <a:latin typeface="Arimo"/>
                <a:ea typeface="Aptos" panose="020B0004020202020204" pitchFamily="34" charset="0"/>
                <a:cs typeface="Arimo"/>
              </a:rPr>
              <a:t>reagrupar a las personas ascendientes menores de sesenta y cinco años </a:t>
            </a:r>
            <a:r>
              <a:rPr lang="es-ES" sz="1400" dirty="0">
                <a:solidFill>
                  <a:srgbClr val="000000"/>
                </a:solidFill>
                <a:effectLst/>
                <a:latin typeface="Arimo"/>
                <a:ea typeface="Aptos" panose="020B0004020202020204" pitchFamily="34" charset="0"/>
                <a:cs typeface="Arimo"/>
              </a:rPr>
              <a:t>que reúnan los restantes requisitos establecidos en el párrafo anterior</a:t>
            </a:r>
          </a:p>
          <a:p>
            <a:pPr>
              <a:spcBef>
                <a:spcPts val="600"/>
              </a:spcBef>
            </a:pPr>
            <a:r>
              <a:rPr lang="es-ES" sz="1400" b="1" dirty="0">
                <a:solidFill>
                  <a:srgbClr val="000000"/>
                </a:solidFill>
                <a:effectLst/>
                <a:latin typeface="Arimo"/>
                <a:ea typeface="Aptos" panose="020B0004020202020204" pitchFamily="34" charset="0"/>
                <a:cs typeface="Arimo"/>
              </a:rPr>
              <a:t>Un hijo o una hija mayor de edad de la persona reagrupante o de su cónyuge o de su pareja</a:t>
            </a:r>
            <a:r>
              <a:rPr lang="es-ES" sz="1400" dirty="0">
                <a:solidFill>
                  <a:srgbClr val="000000"/>
                </a:solidFill>
                <a:effectLst/>
                <a:latin typeface="Arimo"/>
                <a:ea typeface="Aptos" panose="020B0004020202020204" pitchFamily="34" charset="0"/>
                <a:cs typeface="Arimo"/>
              </a:rPr>
              <a:t> que </a:t>
            </a:r>
            <a:r>
              <a:rPr lang="es-ES" sz="1400" b="1" u="sng" dirty="0">
                <a:solidFill>
                  <a:srgbClr val="000000"/>
                </a:solidFill>
                <a:effectLst/>
                <a:latin typeface="Arimo"/>
                <a:ea typeface="Aptos" panose="020B0004020202020204" pitchFamily="34" charset="0"/>
                <a:cs typeface="Arimo"/>
              </a:rPr>
              <a:t>vaya a ejercer la condición de cuidador de la persona reagrupante </a:t>
            </a:r>
            <a:r>
              <a:rPr lang="es-ES" sz="1400" dirty="0">
                <a:solidFill>
                  <a:srgbClr val="000000"/>
                </a:solidFill>
                <a:effectLst/>
                <a:latin typeface="Arimo"/>
                <a:ea typeface="Aptos" panose="020B0004020202020204" pitchFamily="34" charset="0"/>
                <a:cs typeface="Arimo"/>
              </a:rPr>
              <a:t>y este tenga </a:t>
            </a:r>
            <a:r>
              <a:rPr lang="es-ES" sz="1400" b="1" u="sng" dirty="0">
                <a:solidFill>
                  <a:srgbClr val="000000"/>
                </a:solidFill>
                <a:effectLst/>
                <a:latin typeface="Arimo"/>
                <a:ea typeface="Aptos" panose="020B0004020202020204" pitchFamily="34" charset="0"/>
                <a:cs typeface="Arimo"/>
              </a:rPr>
              <a:t>reconocido alguno de los grados de dependencia contemplados en el artículo 26 de la Ley 39/2006</a:t>
            </a:r>
            <a:r>
              <a:rPr lang="es-ES" sz="1400" dirty="0">
                <a:solidFill>
                  <a:srgbClr val="000000"/>
                </a:solidFill>
                <a:effectLst/>
                <a:latin typeface="Arimo"/>
                <a:ea typeface="Aptos" panose="020B0004020202020204" pitchFamily="34" charset="0"/>
                <a:cs typeface="Arimo"/>
              </a:rPr>
              <a:t>, de 14 de diciembre, de Promoción de la Autonomía Personal y Atención a las personas en situación de dependencia</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A40DF033-D360-2338-D01A-C002D42697E4}"/>
              </a:ext>
            </a:extLst>
          </p:cNvPr>
          <p:cNvSpPr txBox="1"/>
          <p:nvPr/>
        </p:nvSpPr>
        <p:spPr>
          <a:xfrm>
            <a:off x="442914" y="193905"/>
            <a:ext cx="11306174" cy="11032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 </a:t>
            </a:r>
          </a:p>
          <a:p>
            <a:r>
              <a:rPr lang="es-ES" sz="4000" b="1" dirty="0"/>
              <a:t>(REAGRUPACIÓN FAMILIAR 66 Y SS)</a:t>
            </a:r>
          </a:p>
        </p:txBody>
      </p:sp>
      <p:pic>
        <p:nvPicPr>
          <p:cNvPr id="9218" name="Picture 2">
            <a:extLst>
              <a:ext uri="{FF2B5EF4-FFF2-40B4-BE49-F238E27FC236}">
                <a16:creationId xmlns:a16="http://schemas.microsoft.com/office/drawing/2014/main" id="{FDA4F2CE-CD85-0F23-6305-4502D3FB29BC}"/>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10325"/>
            <a:ext cx="13525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5697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BFC695-AC40-CB5F-8C8B-27214E9C7E0B}"/>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3171985C-4E08-3AC9-34C3-51D48108F83C}"/>
              </a:ext>
            </a:extLst>
          </p:cNvPr>
          <p:cNvSpPr txBox="1"/>
          <p:nvPr/>
        </p:nvSpPr>
        <p:spPr>
          <a:xfrm>
            <a:off x="442912" y="1410771"/>
            <a:ext cx="11306175" cy="4739759"/>
          </a:xfrm>
          <a:prstGeom prst="rect">
            <a:avLst/>
          </a:prstGeom>
          <a:noFill/>
        </p:spPr>
        <p:txBody>
          <a:bodyPr wrap="square">
            <a:spAutoFit/>
          </a:bodyPr>
          <a:lstStyle/>
          <a:p>
            <a:r>
              <a:rPr lang="es-ES" b="1" dirty="0">
                <a:solidFill>
                  <a:srgbClr val="0070C0"/>
                </a:solidFill>
                <a:effectLst/>
                <a:latin typeface="Arimo"/>
                <a:ea typeface="Aptos" panose="020B0004020202020204" pitchFamily="34" charset="0"/>
                <a:cs typeface="Arimo"/>
              </a:rPr>
              <a:t>Artículo 67. Requisitos.</a:t>
            </a:r>
          </a:p>
          <a:p>
            <a:endParaRPr lang="es-ES" b="1" dirty="0">
              <a:solidFill>
                <a:srgbClr val="0070C0"/>
              </a:solidFill>
              <a:effectLst/>
              <a:latin typeface="Arimo"/>
              <a:ea typeface="Aptos" panose="020B0004020202020204" pitchFamily="34" charset="0"/>
              <a:cs typeface="Arimo"/>
            </a:endParaRPr>
          </a:p>
          <a:p>
            <a:r>
              <a:rPr lang="es-ES" sz="1400" dirty="0">
                <a:solidFill>
                  <a:srgbClr val="000000"/>
                </a:solidFill>
                <a:effectLst/>
                <a:latin typeface="Arimo"/>
                <a:ea typeface="Aptos" panose="020B0004020202020204" pitchFamily="34" charset="0"/>
                <a:cs typeface="Arimo"/>
              </a:rPr>
              <a:t>La persona reagrupante deberá </a:t>
            </a:r>
            <a:r>
              <a:rPr lang="es-ES" sz="1400" u="sng" dirty="0">
                <a:solidFill>
                  <a:srgbClr val="000000"/>
                </a:solidFill>
                <a:effectLst/>
                <a:latin typeface="Arimo"/>
                <a:ea typeface="Aptos" panose="020B0004020202020204" pitchFamily="34" charset="0"/>
                <a:cs typeface="Arimo"/>
              </a:rPr>
              <a:t>acreditar la existencia de los siguientes requisitos</a:t>
            </a:r>
            <a:r>
              <a:rPr lang="es-ES" sz="1400" dirty="0">
                <a:solidFill>
                  <a:srgbClr val="000000"/>
                </a:solidFill>
                <a:effectLst/>
                <a:latin typeface="Arimo"/>
                <a:ea typeface="Aptos" panose="020B0004020202020204" pitchFamily="34" charset="0"/>
                <a:cs typeface="Arimo"/>
              </a:rPr>
              <a:t>:</a:t>
            </a:r>
          </a:p>
          <a:p>
            <a:r>
              <a:rPr lang="es-ES" sz="1400" dirty="0">
                <a:solidFill>
                  <a:srgbClr val="000000"/>
                </a:solidFill>
                <a:effectLst/>
                <a:latin typeface="Arimo"/>
                <a:ea typeface="Aptos" panose="020B0004020202020204" pitchFamily="34" charset="0"/>
                <a:cs typeface="Arimo"/>
              </a:rPr>
              <a:t>1. </a:t>
            </a:r>
            <a:r>
              <a:rPr lang="es-ES" sz="1400" b="1" u="sng" dirty="0">
                <a:solidFill>
                  <a:srgbClr val="000000"/>
                </a:solidFill>
                <a:effectLst/>
                <a:latin typeface="Arimo"/>
                <a:ea typeface="Aptos" panose="020B0004020202020204" pitchFamily="34" charset="0"/>
                <a:cs typeface="Arimo"/>
              </a:rPr>
              <a:t>Tener recursos fijos y regulares suficientes </a:t>
            </a:r>
            <a:r>
              <a:rPr lang="es-ES" sz="1400" dirty="0">
                <a:solidFill>
                  <a:srgbClr val="000000"/>
                </a:solidFill>
                <a:effectLst/>
                <a:latin typeface="Arimo"/>
                <a:ea typeface="Aptos" panose="020B0004020202020204" pitchFamily="34" charset="0"/>
                <a:cs typeface="Arimo"/>
              </a:rPr>
              <a:t>para su propia manutención y la de los miembros de su familia. Para ello, se evaluarán dichos recursos en función de su naturaleza y de su regularidad, y deberán representar una de las siguientes cantidades: ingresos, rentas o rendimientos de carácter periódico equivalente, en euros o su equivalente legal en moneda extranjera, </a:t>
            </a:r>
            <a:r>
              <a:rPr lang="es-ES" sz="1400" b="1" dirty="0">
                <a:solidFill>
                  <a:srgbClr val="000000"/>
                </a:solidFill>
                <a:effectLst/>
                <a:latin typeface="Arimo"/>
                <a:ea typeface="Aptos" panose="020B0004020202020204" pitchFamily="34" charset="0"/>
                <a:cs typeface="Arimo"/>
              </a:rPr>
              <a:t>al 150 % del IPREM</a:t>
            </a:r>
            <a:r>
              <a:rPr lang="es-ES" sz="1400" dirty="0">
                <a:solidFill>
                  <a:srgbClr val="000000"/>
                </a:solidFill>
                <a:effectLst/>
                <a:latin typeface="Arimo"/>
                <a:ea typeface="Aptos" panose="020B0004020202020204" pitchFamily="34" charset="0"/>
                <a:cs typeface="Arimo"/>
              </a:rPr>
              <a:t>, en unidades familiares que incluyan a la persona </a:t>
            </a:r>
            <a:r>
              <a:rPr lang="es-ES" sz="1400" b="1" dirty="0">
                <a:solidFill>
                  <a:srgbClr val="000000"/>
                </a:solidFill>
                <a:effectLst/>
                <a:latin typeface="Arimo"/>
                <a:ea typeface="Aptos" panose="020B0004020202020204" pitchFamily="34" charset="0"/>
                <a:cs typeface="Arimo"/>
              </a:rPr>
              <a:t>reagrupante y a un familiar reagrupado</a:t>
            </a:r>
            <a:r>
              <a:rPr lang="es-ES" sz="1400" dirty="0">
                <a:solidFill>
                  <a:srgbClr val="000000"/>
                </a:solidFill>
                <a:effectLst/>
                <a:latin typeface="Arimo"/>
                <a:ea typeface="Aptos" panose="020B0004020202020204" pitchFamily="34" charset="0"/>
                <a:cs typeface="Arimo"/>
              </a:rPr>
              <a:t>, y del </a:t>
            </a:r>
            <a:r>
              <a:rPr lang="es-ES" sz="1400" b="1" dirty="0">
                <a:solidFill>
                  <a:srgbClr val="000000"/>
                </a:solidFill>
                <a:effectLst/>
                <a:latin typeface="Arimo"/>
                <a:ea typeface="Aptos" panose="020B0004020202020204" pitchFamily="34" charset="0"/>
                <a:cs typeface="Arimo"/>
              </a:rPr>
              <a:t>+</a:t>
            </a:r>
            <a:r>
              <a:rPr lang="es-ES" sz="1400" dirty="0">
                <a:solidFill>
                  <a:srgbClr val="000000"/>
                </a:solidFill>
                <a:effectLst/>
                <a:latin typeface="Arimo"/>
                <a:ea typeface="Aptos" panose="020B0004020202020204" pitchFamily="34" charset="0"/>
                <a:cs typeface="Arimo"/>
              </a:rPr>
              <a:t>por cada miembro adicional</a:t>
            </a:r>
          </a:p>
          <a:p>
            <a:r>
              <a:rPr lang="es-ES" sz="1400" dirty="0">
                <a:solidFill>
                  <a:srgbClr val="000000"/>
                </a:solidFill>
                <a:effectLst/>
                <a:latin typeface="Arimo"/>
                <a:ea typeface="Aptos" panose="020B0004020202020204" pitchFamily="34" charset="0"/>
                <a:cs typeface="Arimo"/>
              </a:rPr>
              <a:t>La exigencia de dicha cuantía podrá ser minorada en los supuestos del artículo 66.1.c) y d), cuando concurran circunstancias acreditadas que aconsejen dicha minoración de acuerdo con el principio del interés superior del menor, según lo establecido en la Ley Orgánica 1/1996, de 15 de enero, de Protección Jurídica del Menor. Se atenderá a las circunstancias del caso concreto, valorando la edad, desarrollo físico y emocional del familiar reagrupado, la relación con su reagrupante, y el número de miembros de la unidad familiar, haciendo una interpretación favorable a la vida familiar, y además se reúnan los restantes requisitos legales y reglamentarios para la concesión de la autorización de residencia por reagrupación familiar.</a:t>
            </a:r>
          </a:p>
          <a:p>
            <a:r>
              <a:rPr lang="es-ES" sz="1400" dirty="0">
                <a:solidFill>
                  <a:srgbClr val="000000"/>
                </a:solidFill>
                <a:effectLst/>
                <a:latin typeface="Arimo"/>
                <a:ea typeface="Aptos" panose="020B0004020202020204" pitchFamily="34" charset="0"/>
                <a:cs typeface="Arimo"/>
              </a:rPr>
              <a:t>En el caso del párrafo anterior, la cuantía a justificar para una </a:t>
            </a:r>
            <a:r>
              <a:rPr lang="es-ES" sz="1400" b="1" u="sng" dirty="0">
                <a:solidFill>
                  <a:srgbClr val="000000"/>
                </a:solidFill>
                <a:effectLst>
                  <a:outerShdw blurRad="38100" dist="38100" dir="2700000" algn="tl">
                    <a:srgbClr val="000000">
                      <a:alpha val="43137"/>
                    </a:srgbClr>
                  </a:outerShdw>
                </a:effectLst>
                <a:latin typeface="Arimo"/>
                <a:ea typeface="Aptos" panose="020B0004020202020204" pitchFamily="34" charset="0"/>
                <a:cs typeface="Arimo"/>
              </a:rPr>
              <a:t>unidad familiar de dos miembros, siendo uno de ellos un menor de edad, será del 110 % de la cuantía de la renta garantizada del Ingreso Mínimo Vital con carácter anual y, por cada menor de edad adicional, se exigirá un 10 % adici</a:t>
            </a:r>
            <a:r>
              <a:rPr lang="es-ES" sz="1400" dirty="0">
                <a:solidFill>
                  <a:srgbClr val="000000"/>
                </a:solidFill>
                <a:effectLst/>
                <a:latin typeface="Arimo"/>
                <a:ea typeface="Aptos" panose="020B0004020202020204" pitchFamily="34" charset="0"/>
                <a:cs typeface="Arimo"/>
              </a:rPr>
              <a:t>onal.</a:t>
            </a:r>
          </a:p>
          <a:p>
            <a:r>
              <a:rPr lang="es-ES" sz="1400" dirty="0">
                <a:solidFill>
                  <a:srgbClr val="000000"/>
                </a:solidFill>
                <a:effectLst/>
                <a:latin typeface="Arimo"/>
                <a:ea typeface="Aptos" panose="020B0004020202020204" pitchFamily="34" charset="0"/>
                <a:cs typeface="Arimo"/>
              </a:rPr>
              <a:t>2. Disponer de vivienda adecuada para atender sus necesidades y las de su familia.</a:t>
            </a:r>
          </a:p>
          <a:p>
            <a:r>
              <a:rPr lang="es-ES" sz="1400" dirty="0">
                <a:solidFill>
                  <a:srgbClr val="000000"/>
                </a:solidFill>
                <a:effectLst/>
                <a:latin typeface="Arimo"/>
                <a:ea typeface="Aptos" panose="020B0004020202020204" pitchFamily="34" charset="0"/>
                <a:cs typeface="Arimo"/>
              </a:rPr>
              <a:t>3. </a:t>
            </a:r>
            <a:r>
              <a:rPr lang="es-ES" sz="1400" dirty="0">
                <a:solidFill>
                  <a:srgbClr val="FF0000"/>
                </a:solidFill>
                <a:effectLst>
                  <a:outerShdw blurRad="38100" dist="38100" dir="2700000" algn="tl">
                    <a:srgbClr val="000000">
                      <a:alpha val="43137"/>
                    </a:srgbClr>
                  </a:outerShdw>
                </a:effectLst>
                <a:latin typeface="Arimo"/>
                <a:ea typeface="Aptos" panose="020B0004020202020204" pitchFamily="34" charset="0"/>
                <a:cs typeface="Arimo"/>
              </a:rPr>
              <a:t>Tener un seguro de enfermedad para la persona reagrupante y los miembros de su familia a los que se refiere el artículo 66</a:t>
            </a:r>
            <a:r>
              <a:rPr lang="es-ES" sz="1400" dirty="0">
                <a:solidFill>
                  <a:srgbClr val="000000"/>
                </a:solidFill>
                <a:effectLst/>
                <a:latin typeface="Arimo"/>
                <a:ea typeface="Aptos" panose="020B0004020202020204" pitchFamily="34" charset="0"/>
                <a:cs typeface="Arimo"/>
              </a:rPr>
              <a:t>.</a:t>
            </a:r>
          </a:p>
          <a:p>
            <a:r>
              <a:rPr lang="es-ES" sz="1400" dirty="0">
                <a:solidFill>
                  <a:srgbClr val="000000"/>
                </a:solidFill>
                <a:effectLst/>
                <a:latin typeface="Arimo"/>
                <a:ea typeface="Aptos" panose="020B0004020202020204" pitchFamily="34" charset="0"/>
                <a:cs typeface="Arimo"/>
              </a:rPr>
              <a:t>4. En caso de que el reagrupante tenga otros hijos o hijas menores de edad a cargo en edad de escolarización obligatoria y ya se encuentren en España, estos deberán estar escolarizados.</a:t>
            </a:r>
          </a:p>
          <a:p>
            <a:r>
              <a:rPr lang="es-ES" sz="1400" dirty="0">
                <a:solidFill>
                  <a:srgbClr val="000000"/>
                </a:solidFill>
                <a:effectLst/>
                <a:latin typeface="Arimo"/>
                <a:ea typeface="Aptos" panose="020B0004020202020204" pitchFamily="34" charset="0"/>
                <a:cs typeface="Arimo"/>
              </a:rPr>
              <a:t>c) Autorización de residencia temporal y trabajo por cuenta ajena.</a:t>
            </a:r>
          </a:p>
          <a:p>
            <a:r>
              <a:rPr lang="es-ES" sz="1400" dirty="0">
                <a:solidFill>
                  <a:srgbClr val="000000"/>
                </a:solidFill>
                <a:effectLst/>
                <a:latin typeface="Arimo"/>
                <a:ea typeface="Aptos" panose="020B0004020202020204" pitchFamily="34" charset="0"/>
                <a:cs typeface="Arimo"/>
              </a:rPr>
              <a:t>Se halla en situación de residencia temporal y trabajo por cuenta ajena la persona extranjera mayor de dieciséis años autorizada a residir en España por un periodo superior a noventa días naturales e inferior a cinco años, y a ejercer una actividad laboral por cuenta ajena.</a:t>
            </a:r>
          </a:p>
        </p:txBody>
      </p:sp>
      <p:sp>
        <p:nvSpPr>
          <p:cNvPr id="2" name="CuadroTexto 1">
            <a:extLst>
              <a:ext uri="{FF2B5EF4-FFF2-40B4-BE49-F238E27FC236}">
                <a16:creationId xmlns:a16="http://schemas.microsoft.com/office/drawing/2014/main" id="{314F8D35-C9A1-06F0-A96C-D75BB8489176}"/>
              </a:ext>
            </a:extLst>
          </p:cNvPr>
          <p:cNvSpPr txBox="1"/>
          <p:nvPr/>
        </p:nvSpPr>
        <p:spPr>
          <a:xfrm>
            <a:off x="442914" y="193905"/>
            <a:ext cx="11306174" cy="110326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 </a:t>
            </a:r>
          </a:p>
          <a:p>
            <a:r>
              <a:rPr lang="es-ES" sz="4000" b="1" dirty="0"/>
              <a:t>(REAGRUPACIÓN FAMILIAR 66 Y SS)</a:t>
            </a:r>
          </a:p>
        </p:txBody>
      </p:sp>
    </p:spTree>
    <p:extLst>
      <p:ext uri="{BB962C8B-B14F-4D97-AF65-F5344CB8AC3E}">
        <p14:creationId xmlns:p14="http://schemas.microsoft.com/office/powerpoint/2010/main" val="72506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8546B-BFC3-2A0C-D009-CF4E201C1D6D}"/>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C3EB5A0C-BFA0-097A-BB26-296AB74C2BAF}"/>
              </a:ext>
            </a:extLst>
          </p:cNvPr>
          <p:cNvSpPr txBox="1"/>
          <p:nvPr/>
        </p:nvSpPr>
        <p:spPr>
          <a:xfrm>
            <a:off x="311943" y="1190588"/>
            <a:ext cx="11568113" cy="5016758"/>
          </a:xfrm>
          <a:prstGeom prst="rect">
            <a:avLst/>
          </a:prstGeom>
          <a:noFill/>
        </p:spPr>
        <p:txBody>
          <a:bodyPr wrap="square">
            <a:spAutoFit/>
          </a:bodyPr>
          <a:lstStyle/>
          <a:p>
            <a:r>
              <a:rPr lang="es-ES" b="1" dirty="0">
                <a:solidFill>
                  <a:srgbClr val="0070C0"/>
                </a:solidFill>
                <a:latin typeface="Arimo"/>
              </a:rPr>
              <a:t>Artículo 73. Autorización inicial de residencia temporal y trabajo por cuenta ajena.</a:t>
            </a:r>
          </a:p>
          <a:p>
            <a:r>
              <a:rPr lang="es-ES" sz="1400" dirty="0">
                <a:solidFill>
                  <a:srgbClr val="000000"/>
                </a:solidFill>
                <a:latin typeface="Arimo"/>
                <a:ea typeface="Aptos" panose="020B0004020202020204" pitchFamily="34" charset="0"/>
                <a:cs typeface="Arimo"/>
              </a:rPr>
              <a:t>1. La autorización inicial de residencia temporal y trabajo por cuenta ajena habilitará a sus titulares, siempre que hayan sido dados de alta en el régimen correspondiente de la Seguridad Social dentro del plazo de tres meses desde su entrada legal en España, a residir y trabajar por cuenta ajena en España.</a:t>
            </a:r>
          </a:p>
          <a:p>
            <a:r>
              <a:rPr lang="es-ES" sz="1400" dirty="0">
                <a:solidFill>
                  <a:srgbClr val="000000"/>
                </a:solidFill>
                <a:latin typeface="Arimo"/>
                <a:ea typeface="Aptos" panose="020B0004020202020204" pitchFamily="34" charset="0"/>
                <a:cs typeface="Arimo"/>
              </a:rPr>
              <a:t>La autorización inicial se limitará a un ámbito geográfico autonómico y a una ocupación salvo en los casos en los que no resulte aplicable la situación nacional de empleo.</a:t>
            </a:r>
          </a:p>
          <a:p>
            <a:endParaRPr lang="es-ES" sz="1400" dirty="0">
              <a:solidFill>
                <a:srgbClr val="000000"/>
              </a:solidFill>
              <a:latin typeface="Arimo"/>
              <a:ea typeface="Aptos" panose="020B0004020202020204" pitchFamily="34" charset="0"/>
              <a:cs typeface="Arimo"/>
            </a:endParaRPr>
          </a:p>
          <a:p>
            <a:r>
              <a:rPr lang="es-ES" b="1" dirty="0">
                <a:solidFill>
                  <a:srgbClr val="0070C0"/>
                </a:solidFill>
                <a:latin typeface="Arimo"/>
              </a:rPr>
              <a:t>Artículo 76. Medios económicos, materiales y personales a acreditar por el empleador para hacer frente a las obligaciones dimanantes del contrato de trabajo.</a:t>
            </a:r>
            <a:endParaRPr lang="es-ES" sz="1400" dirty="0">
              <a:solidFill>
                <a:srgbClr val="000000"/>
              </a:solidFill>
              <a:effectLst/>
              <a:latin typeface="Arimo"/>
              <a:ea typeface="Aptos" panose="020B0004020202020204" pitchFamily="34" charset="0"/>
              <a:cs typeface="Arimo"/>
            </a:endParaRPr>
          </a:p>
          <a:p>
            <a:r>
              <a:rPr lang="es-ES" sz="1400" dirty="0">
                <a:solidFill>
                  <a:srgbClr val="000000"/>
                </a:solidFill>
                <a:latin typeface="Arimo"/>
                <a:ea typeface="Aptos" panose="020B0004020202020204" pitchFamily="34" charset="0"/>
                <a:cs typeface="Arimo"/>
              </a:rPr>
              <a:t>1. El empleador deberá contar con medios en cuantía suficiente para hacer frente a su proyecto empresarial y a las obligaciones derivadas del contrato firmado con la persona trabajadora extranjera. Dicha cuantía deberá incluir el pago del salario bruto reflejado en el contrato que obre en el procedimiento.</a:t>
            </a:r>
          </a:p>
          <a:p>
            <a:r>
              <a:rPr lang="es-ES" sz="1400" dirty="0">
                <a:solidFill>
                  <a:srgbClr val="000000"/>
                </a:solidFill>
                <a:latin typeface="Arimo"/>
                <a:ea typeface="Aptos" panose="020B0004020202020204" pitchFamily="34" charset="0"/>
                <a:cs typeface="Arimo"/>
              </a:rPr>
              <a:t>2. Cuando el empleador requerido sea una persona física, deberá además acreditar que cuenta con medios económicos suficientes para atender sus necesidades y las de su familia. La cuantía mínima exigible se basará en los siguientes porcentajes del salario mínimo interprofesional según el número de personas a su cargo, descontado el pago del salario reflejado en el contrato de trabajo que obre en el procedimiento:</a:t>
            </a:r>
          </a:p>
          <a:p>
            <a:r>
              <a:rPr lang="es-ES" sz="1400" dirty="0">
                <a:solidFill>
                  <a:srgbClr val="000000"/>
                </a:solidFill>
                <a:latin typeface="Arimo"/>
                <a:ea typeface="Aptos" panose="020B0004020202020204" pitchFamily="34" charset="0"/>
                <a:cs typeface="Arimo"/>
              </a:rPr>
              <a:t>a) En caso de no existir familiares a cargo del empleador: una cantidad que represente mensualmente el 50 % del SMI.</a:t>
            </a:r>
          </a:p>
          <a:p>
            <a:r>
              <a:rPr lang="es-ES" sz="1400" dirty="0">
                <a:solidFill>
                  <a:srgbClr val="000000"/>
                </a:solidFill>
                <a:latin typeface="Arimo"/>
                <a:ea typeface="Aptos" panose="020B0004020202020204" pitchFamily="34" charset="0"/>
                <a:cs typeface="Arimo"/>
              </a:rPr>
              <a:t>b) En caso de unidades familiares que incluyan dos miembros, contando al empleador solicitante: una cantidad que represente mensualmente el 100 % del SMI.</a:t>
            </a:r>
          </a:p>
          <a:p>
            <a:r>
              <a:rPr lang="es-ES" sz="1400" dirty="0">
                <a:solidFill>
                  <a:srgbClr val="000000"/>
                </a:solidFill>
                <a:latin typeface="Arimo"/>
                <a:ea typeface="Aptos" panose="020B0004020202020204" pitchFamily="34" charset="0"/>
                <a:cs typeface="Arimo"/>
              </a:rPr>
              <a:t>c) En caso de unidades familiares que incluyan más de dos personas, contando al empleador solicitante: una cantidad que represente mensualmente el 25 % del SMI por cada miembro adicional.</a:t>
            </a:r>
          </a:p>
          <a:p>
            <a:r>
              <a:rPr lang="es-ES" sz="1400" dirty="0">
                <a:solidFill>
                  <a:srgbClr val="000000"/>
                </a:solidFill>
                <a:latin typeface="Arimo"/>
                <a:ea typeface="Aptos" panose="020B0004020202020204" pitchFamily="34" charset="0"/>
                <a:cs typeface="Arimo"/>
              </a:rPr>
              <a:t>En los casos de unidades familiares que incluyan dos o más miembros, los medios económicos a acreditar resultarán de la suma de aquéllos con los que cuente cada una de las personas que integren la unidad familiar y en circunstancias que así lo requieran y debidamente justificadas se valorarán otros medios económicos y/o los medios de otros miembros de la familia.</a:t>
            </a:r>
          </a:p>
          <a:p>
            <a:r>
              <a:rPr lang="es-ES" sz="1400" dirty="0">
                <a:solidFill>
                  <a:srgbClr val="000000"/>
                </a:solidFill>
                <a:latin typeface="Arimo"/>
                <a:ea typeface="Aptos" panose="020B0004020202020204" pitchFamily="34" charset="0"/>
                <a:cs typeface="Arimo"/>
              </a:rPr>
              <a:t>d) Autorización de residencia temporal y trabajo por cuenta propia.</a:t>
            </a:r>
            <a:endParaRPr lang="es-ES" sz="1400" dirty="0">
              <a:solidFill>
                <a:srgbClr val="000000"/>
              </a:solidFill>
              <a:effectLst/>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6CD74DE4-09D3-1F2F-0CEA-47C647129C4F}"/>
              </a:ext>
            </a:extLst>
          </p:cNvPr>
          <p:cNvSpPr txBox="1"/>
          <p:nvPr/>
        </p:nvSpPr>
        <p:spPr>
          <a:xfrm>
            <a:off x="442913" y="193905"/>
            <a:ext cx="11306174" cy="89035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a:p>
            <a:r>
              <a:rPr lang="es-ES" sz="2500" b="1" dirty="0"/>
              <a:t>Cuenta ajena</a:t>
            </a:r>
          </a:p>
        </p:txBody>
      </p:sp>
    </p:spTree>
    <p:extLst>
      <p:ext uri="{BB962C8B-B14F-4D97-AF65-F5344CB8AC3E}">
        <p14:creationId xmlns:p14="http://schemas.microsoft.com/office/powerpoint/2010/main" val="2552787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C4670-FB9B-B9F9-81E1-487300FA43E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AF4D2AD7-037B-0501-6783-9030333436F8}"/>
              </a:ext>
            </a:extLst>
          </p:cNvPr>
          <p:cNvSpPr txBox="1"/>
          <p:nvPr/>
        </p:nvSpPr>
        <p:spPr>
          <a:xfrm>
            <a:off x="442912" y="1740380"/>
            <a:ext cx="11306175" cy="3600986"/>
          </a:xfrm>
          <a:prstGeom prst="rect">
            <a:avLst/>
          </a:prstGeom>
          <a:noFill/>
        </p:spPr>
        <p:txBody>
          <a:bodyPr wrap="square">
            <a:spAutoFit/>
          </a:bodyPr>
          <a:lstStyle/>
          <a:p>
            <a:r>
              <a:rPr lang="es-ES" b="1" dirty="0">
                <a:solidFill>
                  <a:srgbClr val="0070C0"/>
                </a:solidFill>
                <a:latin typeface="Arimo"/>
              </a:rPr>
              <a:t>Artículo 82. Definición, duración y ámbito.</a:t>
            </a:r>
          </a:p>
          <a:p>
            <a:endParaRPr lang="es-ES" b="1" dirty="0">
              <a:solidFill>
                <a:srgbClr val="0070C0"/>
              </a:solidFill>
              <a:latin typeface="Arimo"/>
            </a:endParaRPr>
          </a:p>
          <a:p>
            <a:r>
              <a:rPr lang="es-ES" sz="1600" dirty="0">
                <a:solidFill>
                  <a:srgbClr val="000000"/>
                </a:solidFill>
                <a:latin typeface="Arimo"/>
                <a:ea typeface="Aptos" panose="020B0004020202020204" pitchFamily="34" charset="0"/>
                <a:cs typeface="Arimo"/>
              </a:rPr>
              <a:t>Se halla en situación de residencia temporal y trabajo por cuenta propia la persona extranjera mayor de dieciocho años autorizada a residir en España por un periodo superior a noventa días naturales e inferior a cinco años, y a ejercer una actividad lucrativa por cuenta propia.</a:t>
            </a:r>
          </a:p>
          <a:p>
            <a:endParaRPr lang="es-ES" sz="1400" dirty="0">
              <a:solidFill>
                <a:srgbClr val="000000"/>
              </a:solidFill>
              <a:latin typeface="Arimo"/>
              <a:ea typeface="Aptos" panose="020B0004020202020204" pitchFamily="34" charset="0"/>
              <a:cs typeface="Arimo"/>
            </a:endParaRPr>
          </a:p>
          <a:p>
            <a:r>
              <a:rPr lang="es-ES" b="1" dirty="0">
                <a:solidFill>
                  <a:srgbClr val="0070C0"/>
                </a:solidFill>
                <a:latin typeface="Arimo"/>
              </a:rPr>
              <a:t>Artículo 83. Autorización inicial de residencia temporal y trabajo por cuenta propia.</a:t>
            </a:r>
          </a:p>
          <a:p>
            <a:endParaRPr lang="es-ES" b="1" dirty="0">
              <a:solidFill>
                <a:srgbClr val="0070C0"/>
              </a:solidFill>
              <a:latin typeface="Arimo"/>
            </a:endParaRPr>
          </a:p>
          <a:p>
            <a:r>
              <a:rPr lang="es-ES" sz="1600" dirty="0">
                <a:solidFill>
                  <a:srgbClr val="000000"/>
                </a:solidFill>
                <a:latin typeface="Arimo"/>
                <a:ea typeface="Aptos" panose="020B0004020202020204" pitchFamily="34" charset="0"/>
                <a:cs typeface="Arimo"/>
              </a:rPr>
              <a:t>La autorización inicial de residencia temporal y trabajo por cuenta propia tendrá una duración de un año y se limitará a un ámbito geográfico autonómico y a un sector de actividad.</a:t>
            </a:r>
          </a:p>
          <a:p>
            <a:endParaRPr lang="es-ES" sz="1600" dirty="0">
              <a:solidFill>
                <a:srgbClr val="000000"/>
              </a:solidFill>
              <a:latin typeface="Arimo"/>
              <a:ea typeface="Aptos" panose="020B0004020202020204" pitchFamily="34" charset="0"/>
              <a:cs typeface="Arimo"/>
            </a:endParaRPr>
          </a:p>
          <a:p>
            <a:r>
              <a:rPr lang="es-ES" sz="1600" dirty="0">
                <a:solidFill>
                  <a:srgbClr val="000000"/>
                </a:solidFill>
                <a:latin typeface="Arimo"/>
                <a:ea typeface="Aptos" panose="020B0004020202020204" pitchFamily="34" charset="0"/>
                <a:cs typeface="Arimo"/>
              </a:rPr>
              <a:t>Cuando la Comunidad Autónoma tuviera reconocidas competencias en materia de autorización inicial de trabajo por cuenta propia podrá fijar el ámbito geográfico de la autorización dentro de su territorio.</a:t>
            </a:r>
          </a:p>
          <a:p>
            <a:endParaRPr lang="es-ES" sz="1400" dirty="0">
              <a:solidFill>
                <a:srgbClr val="000000"/>
              </a:solidFill>
              <a:effectLst/>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940758DD-FAAD-5393-80C4-139CF5B043E2}"/>
              </a:ext>
            </a:extLst>
          </p:cNvPr>
          <p:cNvSpPr txBox="1"/>
          <p:nvPr/>
        </p:nvSpPr>
        <p:spPr>
          <a:xfrm>
            <a:off x="442912" y="162008"/>
            <a:ext cx="11306174" cy="10501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a:p>
            <a:r>
              <a:rPr lang="es-ES" sz="4000" b="1" dirty="0"/>
              <a:t>Trabajo por cuenta propia</a:t>
            </a:r>
          </a:p>
        </p:txBody>
      </p:sp>
      <p:pic>
        <p:nvPicPr>
          <p:cNvPr id="10242" name="Picture 2">
            <a:extLst>
              <a:ext uri="{FF2B5EF4-FFF2-40B4-BE49-F238E27FC236}">
                <a16:creationId xmlns:a16="http://schemas.microsoft.com/office/drawing/2014/main" id="{A6EE100A-F412-02F3-A132-D6E152776CB8}"/>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67475"/>
            <a:ext cx="13525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817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3E518-5B27-9C52-317D-7D1B3575A799}"/>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7C21BC43-D4FA-A774-9338-FD8ACC4FA41C}"/>
              </a:ext>
            </a:extLst>
          </p:cNvPr>
          <p:cNvSpPr txBox="1"/>
          <p:nvPr/>
        </p:nvSpPr>
        <p:spPr>
          <a:xfrm>
            <a:off x="442913" y="1538361"/>
            <a:ext cx="11306175" cy="4093428"/>
          </a:xfrm>
          <a:prstGeom prst="rect">
            <a:avLst/>
          </a:prstGeom>
          <a:noFill/>
        </p:spPr>
        <p:txBody>
          <a:bodyPr wrap="square">
            <a:spAutoFit/>
          </a:bodyPr>
          <a:lstStyle/>
          <a:p>
            <a:r>
              <a:rPr lang="es-ES" b="1" dirty="0">
                <a:solidFill>
                  <a:srgbClr val="0070C0"/>
                </a:solidFill>
                <a:latin typeface="Arimo"/>
              </a:rPr>
              <a:t>Artículo 84. Requisitos.</a:t>
            </a:r>
          </a:p>
          <a:p>
            <a:endParaRPr lang="es-ES" b="1" dirty="0">
              <a:solidFill>
                <a:srgbClr val="0070C0"/>
              </a:solidFill>
              <a:latin typeface="Arimo"/>
            </a:endParaRPr>
          </a:p>
          <a:p>
            <a:r>
              <a:rPr lang="es-ES" sz="1600" dirty="0">
                <a:solidFill>
                  <a:srgbClr val="000000"/>
                </a:solidFill>
                <a:latin typeface="Arimo"/>
                <a:ea typeface="Aptos" panose="020B0004020202020204" pitchFamily="34" charset="0"/>
                <a:cs typeface="Arimo"/>
              </a:rPr>
              <a:t>Para la concesión de una autorización inicial de residencia temporal y trabajo por cuenta propia será necesario acreditar, los siguientes requisitos específicos:</a:t>
            </a:r>
          </a:p>
          <a:p>
            <a:endParaRPr lang="es-ES" sz="1600" dirty="0">
              <a:solidFill>
                <a:srgbClr val="000000"/>
              </a:solidFill>
              <a:latin typeface="Arimo"/>
              <a:ea typeface="Aptos" panose="020B0004020202020204" pitchFamily="34" charset="0"/>
              <a:cs typeface="Arimo"/>
            </a:endParaRPr>
          </a:p>
          <a:p>
            <a:r>
              <a:rPr lang="es-ES" sz="1600" dirty="0">
                <a:solidFill>
                  <a:srgbClr val="000000"/>
                </a:solidFill>
                <a:latin typeface="Arimo"/>
                <a:ea typeface="Aptos" panose="020B0004020202020204" pitchFamily="34" charset="0"/>
                <a:cs typeface="Arimo"/>
              </a:rPr>
              <a:t>a) Cumplir los requisitos que la legislación vigente exige a los nacionales para la apertura y funcionamiento de la actividad proyectada.</a:t>
            </a:r>
          </a:p>
          <a:p>
            <a:r>
              <a:rPr lang="es-ES" sz="1600" dirty="0">
                <a:solidFill>
                  <a:srgbClr val="000000"/>
                </a:solidFill>
                <a:latin typeface="Arimo"/>
                <a:ea typeface="Aptos" panose="020B0004020202020204" pitchFamily="34" charset="0"/>
                <a:cs typeface="Arimo"/>
              </a:rPr>
              <a:t>b) Poseer la cualificación profesional legalmente exigida o experiencia acreditada suficiente en el ejercicio de la actividad profesional, cuando esta lo requiera, así como en su caso la colegiación cuando así se requiera.</a:t>
            </a:r>
          </a:p>
          <a:p>
            <a:r>
              <a:rPr lang="es-ES" sz="1600" dirty="0">
                <a:solidFill>
                  <a:srgbClr val="000000"/>
                </a:solidFill>
                <a:latin typeface="Arimo"/>
                <a:ea typeface="Aptos" panose="020B0004020202020204" pitchFamily="34" charset="0"/>
                <a:cs typeface="Arimo"/>
              </a:rPr>
              <a:t>c) Acreditar la suficiencia de la inversión prevista para la implantación del proyecto y sobre la incidencia, en su caso, en la creación de empleo, incluyendo como tal el auto empleo.</a:t>
            </a:r>
          </a:p>
          <a:p>
            <a:r>
              <a:rPr lang="es-ES" sz="1600" dirty="0">
                <a:solidFill>
                  <a:srgbClr val="000000"/>
                </a:solidFill>
                <a:latin typeface="Arimo"/>
                <a:ea typeface="Aptos" panose="020B0004020202020204" pitchFamily="34" charset="0"/>
                <a:cs typeface="Arimo"/>
              </a:rPr>
              <a:t>d) No encontrarse, en su caso, dentro del plazo de compromiso de no retorno a España que la persona extranjera haya asumido al retornar voluntariamente a su país de origen.</a:t>
            </a:r>
          </a:p>
          <a:p>
            <a:r>
              <a:rPr lang="es-ES" sz="1600" dirty="0">
                <a:solidFill>
                  <a:srgbClr val="000000"/>
                </a:solidFill>
                <a:latin typeface="Arimo"/>
                <a:ea typeface="Aptos" panose="020B0004020202020204" pitchFamily="34" charset="0"/>
                <a:cs typeface="Arimo"/>
              </a:rPr>
              <a:t>e) No representar una amenaza para el orden público, la seguridad o la salud públicas, circunstancia que se acreditará mediante la comprobación de la inexistencia de antecedentes penales en España y la valoración del informe policial correspondiente.</a:t>
            </a:r>
          </a:p>
          <a:p>
            <a:r>
              <a:rPr lang="es-ES" sz="1600" dirty="0">
                <a:solidFill>
                  <a:srgbClr val="000000"/>
                </a:solidFill>
                <a:latin typeface="Arimo"/>
                <a:ea typeface="Aptos" panose="020B0004020202020204" pitchFamily="34" charset="0"/>
                <a:cs typeface="Arimo"/>
              </a:rPr>
              <a:t>f) Haber abonado la tasa por tramitación del procedimiento.</a:t>
            </a:r>
          </a:p>
          <a:p>
            <a:r>
              <a:rPr lang="es-ES" sz="1600" dirty="0">
                <a:solidFill>
                  <a:srgbClr val="000000"/>
                </a:solidFill>
                <a:latin typeface="Arimo"/>
                <a:ea typeface="Aptos" panose="020B0004020202020204" pitchFamily="34" charset="0"/>
                <a:cs typeface="Arimo"/>
              </a:rPr>
              <a:t>e) Autorización de residencia temporal con excepción de la autorización de trabajo.</a:t>
            </a:r>
          </a:p>
        </p:txBody>
      </p:sp>
      <p:sp>
        <p:nvSpPr>
          <p:cNvPr id="2" name="CuadroTexto 1">
            <a:extLst>
              <a:ext uri="{FF2B5EF4-FFF2-40B4-BE49-F238E27FC236}">
                <a16:creationId xmlns:a16="http://schemas.microsoft.com/office/drawing/2014/main" id="{E6A48847-8A4D-0728-5A25-700ADC79B1AB}"/>
              </a:ext>
            </a:extLst>
          </p:cNvPr>
          <p:cNvSpPr txBox="1"/>
          <p:nvPr/>
        </p:nvSpPr>
        <p:spPr>
          <a:xfrm>
            <a:off x="442912" y="162008"/>
            <a:ext cx="11306174" cy="10501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a:p>
            <a:r>
              <a:rPr lang="es-ES" sz="4000" b="1" dirty="0"/>
              <a:t>Trabajo por cuenta propia</a:t>
            </a:r>
          </a:p>
        </p:txBody>
      </p:sp>
      <p:pic>
        <p:nvPicPr>
          <p:cNvPr id="11266" name="Picture 2">
            <a:extLst>
              <a:ext uri="{FF2B5EF4-FFF2-40B4-BE49-F238E27FC236}">
                <a16:creationId xmlns:a16="http://schemas.microsoft.com/office/drawing/2014/main" id="{3EDFAD68-4D5E-AAB2-AC9E-84CEEB8C4680}"/>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27960"/>
            <a:ext cx="1352550" cy="49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612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62734-71C1-6E5C-5629-83CD18C852E6}"/>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27FFE999-C0E6-7A91-3B7A-8F7823D09B05}"/>
              </a:ext>
            </a:extLst>
          </p:cNvPr>
          <p:cNvSpPr txBox="1"/>
          <p:nvPr/>
        </p:nvSpPr>
        <p:spPr>
          <a:xfrm>
            <a:off x="442913" y="1336343"/>
            <a:ext cx="11561245" cy="5016758"/>
          </a:xfrm>
          <a:prstGeom prst="rect">
            <a:avLst/>
          </a:prstGeom>
          <a:noFill/>
        </p:spPr>
        <p:txBody>
          <a:bodyPr wrap="square">
            <a:spAutoFit/>
          </a:bodyPr>
          <a:lstStyle/>
          <a:p>
            <a:r>
              <a:rPr lang="es-ES" b="1" dirty="0">
                <a:solidFill>
                  <a:srgbClr val="0070C0"/>
                </a:solidFill>
                <a:latin typeface="Arimo"/>
              </a:rPr>
              <a:t>Artículo 88. Excepciones a la autorización de trabajo.</a:t>
            </a:r>
          </a:p>
          <a:p>
            <a:endParaRPr lang="es-ES" sz="1400" dirty="0">
              <a:solidFill>
                <a:srgbClr val="000000"/>
              </a:solidFill>
              <a:latin typeface="Arimo"/>
              <a:ea typeface="Aptos" panose="020B0004020202020204" pitchFamily="34" charset="0"/>
              <a:cs typeface="Arimo"/>
            </a:endParaRPr>
          </a:p>
          <a:p>
            <a:r>
              <a:rPr lang="es-ES" sz="1600" dirty="0">
                <a:solidFill>
                  <a:srgbClr val="000000"/>
                </a:solidFill>
                <a:latin typeface="Arimo"/>
                <a:ea typeface="Aptos" panose="020B0004020202020204" pitchFamily="34" charset="0"/>
                <a:cs typeface="Arimo"/>
              </a:rPr>
              <a:t>Están exceptuados de la obligación de obtener autorización de trabajo para el ejercicio de una actividad lucrativa, laboral o profesional, sin limitación de ámbito geográfico, las personas extranjeras que estén incluidas en el artículo 41 de la Ley Orgánica 4/2000, de 11 de enero, y cumplan las siguientes condiciones:</a:t>
            </a:r>
          </a:p>
          <a:p>
            <a:r>
              <a:rPr lang="es-ES" sz="1600" dirty="0">
                <a:solidFill>
                  <a:srgbClr val="000000"/>
                </a:solidFill>
                <a:latin typeface="Arimo"/>
                <a:ea typeface="Aptos" panose="020B0004020202020204" pitchFamily="34" charset="0"/>
                <a:cs typeface="Arimo"/>
              </a:rPr>
              <a:t>a) Técnicos, investigadores y científicos invitados o contratados por la Administración General del Estado, las Comunidades Autónomas, las universidades, los entes locales o los organismos que tengan por objeto la promoción y el desarrollo de la investigación promovidos o participados mayoritariamente por las anteriores…</a:t>
            </a:r>
          </a:p>
          <a:p>
            <a:r>
              <a:rPr lang="es-ES" sz="1600" dirty="0">
                <a:solidFill>
                  <a:srgbClr val="000000"/>
                </a:solidFill>
                <a:latin typeface="Arimo"/>
                <a:ea typeface="Aptos" panose="020B0004020202020204" pitchFamily="34" charset="0"/>
                <a:cs typeface="Arimo"/>
              </a:rPr>
              <a:t>b) Profesores, técnicos, investigadores y científicos invitados o contratados por una universidad española. Se considera como tales a los docentes que sean invitados o contratados por una universidad española para desarrollar tareas docentes, de investigación o académicas</a:t>
            </a:r>
          </a:p>
          <a:p>
            <a:r>
              <a:rPr lang="es-ES" sz="1600" dirty="0">
                <a:solidFill>
                  <a:srgbClr val="000000"/>
                </a:solidFill>
                <a:latin typeface="Arimo"/>
                <a:ea typeface="Aptos" panose="020B0004020202020204" pitchFamily="34" charset="0"/>
                <a:cs typeface="Arimo"/>
              </a:rPr>
              <a:t>c) Personal directivo o profesorado de instituciones culturales o docentes dependientes de otros Estados, o privadas, de acreditado prestigio, oficialmente reconocidas por España, que desarrollen en nuestro país programas culturales y docentes de sus países respectivos..</a:t>
            </a:r>
          </a:p>
          <a:p>
            <a:r>
              <a:rPr lang="es-ES" sz="1600" dirty="0">
                <a:solidFill>
                  <a:srgbClr val="000000"/>
                </a:solidFill>
                <a:latin typeface="Arimo"/>
                <a:ea typeface="Aptos" panose="020B0004020202020204" pitchFamily="34" charset="0"/>
                <a:cs typeface="Arimo"/>
              </a:rPr>
              <a:t>d) Los funcionarios civiles o militares de las Administraciones estatales extranjeras que vengan a España para desarrollar actividades en virtud de acuerdos de cooperación con una Administración española.</a:t>
            </a:r>
          </a:p>
          <a:p>
            <a:r>
              <a:rPr lang="es-ES" sz="1600" dirty="0">
                <a:solidFill>
                  <a:srgbClr val="000000"/>
                </a:solidFill>
                <a:latin typeface="Arimo"/>
                <a:ea typeface="Aptos" panose="020B0004020202020204" pitchFamily="34" charset="0"/>
                <a:cs typeface="Arimo"/>
              </a:rPr>
              <a:t>e) Corresponsales de medios de comunicación extranjeros. Tendrán esta consideración los           profesionales de la información al servicio de medios de comunicación extranjeros que desarrollen su actividad informativa en España, debidamente acreditados por las autoridades españolas como corresponsales o como enviados especiales.</a:t>
            </a:r>
          </a:p>
          <a:p>
            <a:r>
              <a:rPr lang="es-ES" sz="1600" dirty="0">
                <a:solidFill>
                  <a:srgbClr val="000000"/>
                </a:solidFill>
                <a:latin typeface="Arimo"/>
                <a:ea typeface="Aptos" panose="020B0004020202020204" pitchFamily="34" charset="0"/>
                <a:cs typeface="Arimo"/>
              </a:rPr>
              <a:t>f) Miembros de misiones científicas internacionales que realicen trabajos e investigaciones en España, autorizados por la Administración, estatal o autonómica, competente.</a:t>
            </a:r>
            <a:endParaRPr lang="es-ES" sz="1600" dirty="0">
              <a:solidFill>
                <a:srgbClr val="000000"/>
              </a:solidFill>
              <a:effectLst/>
              <a:highlight>
                <a:srgbClr val="FFFF00"/>
              </a:highlight>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1CD2C50D-ADE7-C1C8-50ED-325EC3389906}"/>
              </a:ext>
            </a:extLst>
          </p:cNvPr>
          <p:cNvSpPr txBox="1"/>
          <p:nvPr/>
        </p:nvSpPr>
        <p:spPr>
          <a:xfrm>
            <a:off x="442913" y="193904"/>
            <a:ext cx="11306174" cy="10804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a:p>
            <a:r>
              <a:rPr lang="es-ES" sz="2400" b="1" dirty="0"/>
              <a:t>Excepciones a la autorización de trabajo</a:t>
            </a:r>
          </a:p>
        </p:txBody>
      </p:sp>
      <p:pic>
        <p:nvPicPr>
          <p:cNvPr id="12290" name="Picture 2">
            <a:extLst>
              <a:ext uri="{FF2B5EF4-FFF2-40B4-BE49-F238E27FC236}">
                <a16:creationId xmlns:a16="http://schemas.microsoft.com/office/drawing/2014/main" id="{525C18FF-E4DB-F3EB-4E83-9308C157FD46}"/>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527549"/>
            <a:ext cx="1352550" cy="330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0408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AA55B-A47A-76A7-74B9-C37EBBE08367}"/>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D1D4ABF7-AAAC-E047-CB91-39CFC24A311C}"/>
              </a:ext>
            </a:extLst>
          </p:cNvPr>
          <p:cNvSpPr txBox="1"/>
          <p:nvPr/>
        </p:nvSpPr>
        <p:spPr>
          <a:xfrm>
            <a:off x="442913" y="1283180"/>
            <a:ext cx="11306175" cy="4832092"/>
          </a:xfrm>
          <a:prstGeom prst="rect">
            <a:avLst/>
          </a:prstGeom>
          <a:noFill/>
        </p:spPr>
        <p:txBody>
          <a:bodyPr wrap="square">
            <a:spAutoFit/>
          </a:bodyPr>
          <a:lstStyle/>
          <a:p>
            <a:r>
              <a:rPr lang="es-ES" b="1" dirty="0">
                <a:solidFill>
                  <a:srgbClr val="0070C0"/>
                </a:solidFill>
                <a:latin typeface="Arimo"/>
              </a:rPr>
              <a:t>Artículo 88. Excepciones a la autorización de trabajo (cont.)</a:t>
            </a:r>
          </a:p>
          <a:p>
            <a:endParaRPr lang="es-ES" b="1" dirty="0">
              <a:solidFill>
                <a:srgbClr val="0070C0"/>
              </a:solidFill>
              <a:latin typeface="Arimo"/>
            </a:endParaRPr>
          </a:p>
          <a:p>
            <a:r>
              <a:rPr lang="es-ES" sz="1600" dirty="0">
                <a:solidFill>
                  <a:srgbClr val="000000"/>
                </a:solidFill>
                <a:latin typeface="Arimo"/>
                <a:ea typeface="Aptos" panose="020B0004020202020204" pitchFamily="34" charset="0"/>
                <a:cs typeface="Arimo"/>
              </a:rPr>
              <a:t>g) </a:t>
            </a:r>
            <a:r>
              <a:rPr lang="es-ES" sz="1600" b="1" u="sng" dirty="0">
                <a:solidFill>
                  <a:srgbClr val="000000"/>
                </a:solidFill>
                <a:latin typeface="Arimo"/>
                <a:ea typeface="Aptos" panose="020B0004020202020204" pitchFamily="34" charset="0"/>
                <a:cs typeface="Arimo"/>
              </a:rPr>
              <a:t>Ministros religiosos y miembros de la jerarquía de las diferentes iglesias, confesiones y comunidades religiosas, así como religiosos profesos de órdenes religiosas. Tendrán esta consideración las personas en quienes concurran los siguientes requisitos:</a:t>
            </a:r>
          </a:p>
          <a:p>
            <a:r>
              <a:rPr lang="es-ES" sz="1600" dirty="0">
                <a:solidFill>
                  <a:srgbClr val="000000"/>
                </a:solidFill>
                <a:latin typeface="Arimo"/>
                <a:ea typeface="Aptos" panose="020B0004020202020204" pitchFamily="34" charset="0"/>
                <a:cs typeface="Arimo"/>
              </a:rPr>
              <a:t>1.º Que pertenezcan a una iglesia, confesión, comunidad religiosa u orden religiosa que figure inscrita en el Registro de Entidades Religiosas del Ministerio de Presidencia, Justicia y Relaciones con las Cortes.</a:t>
            </a:r>
          </a:p>
          <a:p>
            <a:r>
              <a:rPr lang="es-ES" sz="1600" dirty="0">
                <a:solidFill>
                  <a:srgbClr val="000000"/>
                </a:solidFill>
                <a:latin typeface="Arimo"/>
                <a:ea typeface="Aptos" panose="020B0004020202020204" pitchFamily="34" charset="0"/>
                <a:cs typeface="Arimo"/>
              </a:rPr>
              <a:t>2.º Que tengan, efectiva y actualmente, la condición de ministro de culto, miembro de la jerarquía o religioso profeso por cumplir los requisitos establecidos en sus normas estatutarias.</a:t>
            </a:r>
          </a:p>
          <a:p>
            <a:r>
              <a:rPr lang="es-ES" sz="1600" dirty="0">
                <a:solidFill>
                  <a:srgbClr val="000000"/>
                </a:solidFill>
                <a:latin typeface="Arimo"/>
                <a:ea typeface="Aptos" panose="020B0004020202020204" pitchFamily="34" charset="0"/>
                <a:cs typeface="Arimo"/>
              </a:rPr>
              <a:t>3.º Que las actividades que vayan a desarrollar en España sean estrictamente religiosas o, en el caso de religiosos profesos, sean meramente contemplativas o respondan a los fines estatutarios propios de la orden; quedan expresamente excluidas las actividades laborales que no se realicen en este ámbito.</a:t>
            </a:r>
          </a:p>
          <a:p>
            <a:r>
              <a:rPr lang="es-ES" sz="1600" dirty="0">
                <a:solidFill>
                  <a:srgbClr val="000000"/>
                </a:solidFill>
                <a:latin typeface="Arimo"/>
                <a:ea typeface="Aptos" panose="020B0004020202020204" pitchFamily="34" charset="0"/>
                <a:cs typeface="Arimo"/>
              </a:rPr>
              <a:t>4.º Que la entidad de la que dependan se comprometa a hacerse cargo de los gastos ocasionados por su manutención y alojamiento, así como a cumplir </a:t>
            </a:r>
            <a:r>
              <a:rPr lang="es-ES" sz="1600" dirty="0">
                <a:solidFill>
                  <a:srgbClr val="000000"/>
                </a:solidFill>
                <a:latin typeface="Arimo"/>
              </a:rPr>
              <a:t>los requisitos exigibles de acuerdo con la normativa sobre Seguridad Social.</a:t>
            </a:r>
          </a:p>
          <a:p>
            <a:r>
              <a:rPr lang="es-ES" sz="1600" dirty="0">
                <a:solidFill>
                  <a:srgbClr val="000000"/>
                </a:solidFill>
                <a:latin typeface="Arimo"/>
              </a:rPr>
              <a:t>El extremo indicado en el párrafo 1.º se acreditará mediante certificación del Ministerio de Presidencia, Justicia y Relaciones con las Cortes; los expresados en los párrafos 2.º a 4.º se acreditarán mediante certificación expedida por la entidad, con la conformidad del Ministerio de Presidencia, Justicia y Relaciones con las Cortes y la presentación de copia de los Estatutos de la orden.</a:t>
            </a:r>
          </a:p>
          <a:p>
            <a:r>
              <a:rPr lang="es-ES" sz="1600" dirty="0">
                <a:solidFill>
                  <a:srgbClr val="000000"/>
                </a:solidFill>
                <a:latin typeface="Arimo"/>
              </a:rPr>
              <a:t>Quedan expresamente excluidos de este artículo los seminaristas y personas en preparación para el ministerio religioso, aunque temporalmente realicen actividades de carácter pastoral, así como las personas vinculadas con una orden religiosa en la que aún no hayan profesado, aunque realicen una actividad temporal en cumplimiento de sus estatutos religiosos.</a:t>
            </a:r>
            <a:endParaRPr lang="es-ES" sz="16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BD202351-465A-2B53-A767-A66BC5C3CEEC}"/>
              </a:ext>
            </a:extLst>
          </p:cNvPr>
          <p:cNvSpPr txBox="1"/>
          <p:nvPr/>
        </p:nvSpPr>
        <p:spPr>
          <a:xfrm>
            <a:off x="442913" y="193904"/>
            <a:ext cx="11306174" cy="10804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a:p>
            <a:r>
              <a:rPr lang="es-ES" sz="2400" b="1" dirty="0"/>
              <a:t>Excepciones a la autorización de trabajo</a:t>
            </a:r>
          </a:p>
        </p:txBody>
      </p:sp>
      <p:pic>
        <p:nvPicPr>
          <p:cNvPr id="13314" name="Picture 2">
            <a:extLst>
              <a:ext uri="{FF2B5EF4-FFF2-40B4-BE49-F238E27FC236}">
                <a16:creationId xmlns:a16="http://schemas.microsoft.com/office/drawing/2014/main" id="{1800B065-C2CB-92E6-2255-189B8183FD6F}"/>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91335"/>
            <a:ext cx="1352550" cy="366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5638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DEFF4-5078-20FF-FB0E-4700D65AF393}"/>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8701739B-34B1-90DC-B0C1-32AAAD932B79}"/>
              </a:ext>
            </a:extLst>
          </p:cNvPr>
          <p:cNvSpPr txBox="1"/>
          <p:nvPr/>
        </p:nvSpPr>
        <p:spPr>
          <a:xfrm>
            <a:off x="287079" y="843677"/>
            <a:ext cx="11770242" cy="5816977"/>
          </a:xfrm>
          <a:prstGeom prst="rect">
            <a:avLst/>
          </a:prstGeom>
          <a:solidFill>
            <a:schemeClr val="bg1"/>
          </a:solidFill>
        </p:spPr>
        <p:txBody>
          <a:bodyPr wrap="square">
            <a:spAutoFit/>
          </a:bodyPr>
          <a:lstStyle/>
          <a:p>
            <a:r>
              <a:rPr lang="es-ES" b="1" dirty="0">
                <a:solidFill>
                  <a:srgbClr val="0070C0"/>
                </a:solidFill>
                <a:latin typeface="Arimo"/>
              </a:rPr>
              <a:t>Artículo 93. Definición.</a:t>
            </a:r>
          </a:p>
          <a:p>
            <a:r>
              <a:rPr lang="es-ES" sz="1600" dirty="0">
                <a:solidFill>
                  <a:srgbClr val="000000"/>
                </a:solidFill>
                <a:latin typeface="Arimo"/>
                <a:ea typeface="Aptos" panose="020B0004020202020204" pitchFamily="34" charset="0"/>
                <a:cs typeface="Arimo"/>
              </a:rPr>
              <a:t>Se encontrará en situación de residencia temporal la persona extranjera que, obteniendo una autorización conforme a lo previsto en este capítulo, no posea la nacionalidad de uno de los Estados miembros de la Unión Europea, ni de otro Estado.</a:t>
            </a:r>
            <a:r>
              <a:rPr lang="es-ES" sz="1600" b="1" dirty="0">
                <a:solidFill>
                  <a:srgbClr val="0070C0"/>
                </a:solidFill>
                <a:latin typeface="Arimo"/>
              </a:rPr>
              <a:t> </a:t>
            </a:r>
          </a:p>
          <a:p>
            <a:r>
              <a:rPr lang="es-ES" b="1" dirty="0">
                <a:solidFill>
                  <a:srgbClr val="0070C0"/>
                </a:solidFill>
                <a:latin typeface="Arimo"/>
              </a:rPr>
              <a:t>Artículo 94. Ámbito de aplicación.</a:t>
            </a:r>
          </a:p>
          <a:p>
            <a:r>
              <a:rPr lang="es-ES" sz="1600" dirty="0">
                <a:solidFill>
                  <a:srgbClr val="000000"/>
                </a:solidFill>
                <a:effectLst/>
                <a:latin typeface="Arimo"/>
                <a:ea typeface="Aptos" panose="020B0004020202020204" pitchFamily="34" charset="0"/>
                <a:cs typeface="Arimo"/>
              </a:rPr>
              <a:t>1. Podrán solicitar una autorización de residencia temporal de familiar de una persona de nacionalidad española, siempre que convivan, quienes se encuentren en alguna de las siguientes situaciones:</a:t>
            </a:r>
          </a:p>
          <a:p>
            <a:r>
              <a:rPr lang="es-ES" sz="1600" dirty="0">
                <a:solidFill>
                  <a:srgbClr val="000000"/>
                </a:solidFill>
                <a:effectLst/>
                <a:latin typeface="Arimo"/>
                <a:ea typeface="Aptos" panose="020B0004020202020204" pitchFamily="34" charset="0"/>
                <a:cs typeface="Arimo"/>
              </a:rPr>
              <a:t>a) </a:t>
            </a:r>
            <a:r>
              <a:rPr lang="es-ES" sz="1600" b="1" dirty="0">
                <a:solidFill>
                  <a:srgbClr val="000000"/>
                </a:solidFill>
                <a:effectLst/>
                <a:latin typeface="Arimo"/>
                <a:ea typeface="Aptos" panose="020B0004020202020204" pitchFamily="34" charset="0"/>
                <a:cs typeface="Arimo"/>
              </a:rPr>
              <a:t>El cónyuge mayor de dieciocho años</a:t>
            </a:r>
            <a:r>
              <a:rPr lang="es-ES" sz="1600" dirty="0">
                <a:solidFill>
                  <a:srgbClr val="000000"/>
                </a:solidFill>
                <a:effectLst/>
                <a:latin typeface="Arimo"/>
                <a:ea typeface="Aptos" panose="020B0004020202020204" pitchFamily="34" charset="0"/>
                <a:cs typeface="Arimo"/>
              </a:rPr>
              <a:t>, siempre y cuando no haya recaído acuerdo o declaración de nulidad del vínculo matrimonial o divorcio y no se haya celebrado en fraude de ley.</a:t>
            </a:r>
          </a:p>
          <a:p>
            <a:r>
              <a:rPr lang="es-ES" sz="1600" dirty="0">
                <a:solidFill>
                  <a:srgbClr val="000000"/>
                </a:solidFill>
                <a:effectLst/>
                <a:latin typeface="Arimo"/>
                <a:ea typeface="Aptos" panose="020B0004020202020204" pitchFamily="34" charset="0"/>
                <a:cs typeface="Arimo"/>
              </a:rPr>
              <a:t>En ningún caso podrá acceder a esta autorización más de un cónyuge, independientemente de que la ley personal de la persona extranjera admita esta modalidad matrimonial.</a:t>
            </a:r>
          </a:p>
          <a:p>
            <a:r>
              <a:rPr lang="es-ES" sz="1600" dirty="0">
                <a:solidFill>
                  <a:srgbClr val="000000"/>
                </a:solidFill>
                <a:effectLst/>
                <a:latin typeface="Arimo"/>
                <a:ea typeface="Aptos" panose="020B0004020202020204" pitchFamily="34" charset="0"/>
                <a:cs typeface="Arimo"/>
              </a:rPr>
              <a:t>En cuanto a la persona de nacionalidad española residente que esté casada en segundas o posteriores nupcias, sólo podrá acceder a esta autorización el nuevo cónyuge y sus familiares relacionados en este artículo si </a:t>
            </a:r>
            <a:r>
              <a:rPr lang="es-ES" sz="1600" b="1" u="sng" dirty="0">
                <a:solidFill>
                  <a:srgbClr val="000000"/>
                </a:solidFill>
                <a:effectLst/>
                <a:latin typeface="Arimo"/>
                <a:ea typeface="Aptos" panose="020B0004020202020204" pitchFamily="34" charset="0"/>
                <a:cs typeface="Arimo"/>
              </a:rPr>
              <a:t>acreditan que la disolución de sus anteriores matrimonios ha tenido lugar tras un procedimiento que fije la situación del cónyuge previo y sus familiares con relación a la vivienda común, las eventuales pensiones al cónyuge y a los hijos menores o mayores dependientes</a:t>
            </a:r>
            <a:r>
              <a:rPr lang="es-ES" sz="1600" u="sng" dirty="0">
                <a:solidFill>
                  <a:srgbClr val="000000"/>
                </a:solidFill>
                <a:effectLst/>
                <a:latin typeface="Arimo"/>
                <a:ea typeface="Aptos" panose="020B0004020202020204" pitchFamily="34" charset="0"/>
                <a:cs typeface="Arimo"/>
              </a:rPr>
              <a:t>.</a:t>
            </a:r>
          </a:p>
          <a:p>
            <a:r>
              <a:rPr lang="es-ES" sz="1600" dirty="0">
                <a:solidFill>
                  <a:srgbClr val="000000"/>
                </a:solidFill>
                <a:effectLst/>
                <a:latin typeface="Arimo"/>
                <a:ea typeface="Aptos" panose="020B0004020202020204" pitchFamily="34" charset="0"/>
                <a:cs typeface="Arimo"/>
              </a:rPr>
              <a:t>b) </a:t>
            </a:r>
            <a:r>
              <a:rPr lang="es-ES" sz="1600" b="1" dirty="0">
                <a:solidFill>
                  <a:srgbClr val="000000"/>
                </a:solidFill>
                <a:effectLst/>
                <a:latin typeface="Arimo"/>
                <a:ea typeface="Aptos" panose="020B0004020202020204" pitchFamily="34" charset="0"/>
                <a:cs typeface="Arimo"/>
              </a:rPr>
              <a:t>La pareja extranjera no casada mayor de dieciocho años</a:t>
            </a:r>
            <a:r>
              <a:rPr lang="es-ES" sz="1600" dirty="0">
                <a:solidFill>
                  <a:srgbClr val="000000"/>
                </a:solidFill>
                <a:effectLst/>
                <a:latin typeface="Arimo"/>
                <a:ea typeface="Aptos" panose="020B0004020202020204" pitchFamily="34" charset="0"/>
                <a:cs typeface="Arimo"/>
              </a:rPr>
              <a:t> que mantenga con la persona de nacionalidad española una relación de afectividad análoga a la conyugal e inscrita en un registro público establecido, a esos efectos, en un Estado miembro de la Unión Europea o en un Estado parte en el Acuerdo sobre el Espacio Económico Europeo o en Suiza, siempre y cuando no se haya celebrado en fraude de ley y no se haya cancelado dicha inscripción, lo que deberá ser suficientemente acreditado.</a:t>
            </a:r>
          </a:p>
          <a:p>
            <a:r>
              <a:rPr lang="es-ES" sz="1600" dirty="0">
                <a:solidFill>
                  <a:srgbClr val="000000"/>
                </a:solidFill>
                <a:effectLst/>
                <a:latin typeface="Arimo"/>
                <a:ea typeface="Aptos" panose="020B0004020202020204" pitchFamily="34" charset="0"/>
                <a:cs typeface="Arimo"/>
              </a:rPr>
              <a:t>c) </a:t>
            </a:r>
            <a:r>
              <a:rPr lang="es-ES" sz="1600" b="1" dirty="0">
                <a:solidFill>
                  <a:srgbClr val="000000"/>
                </a:solidFill>
                <a:effectLst/>
                <a:latin typeface="Arimo"/>
                <a:ea typeface="Aptos" panose="020B0004020202020204" pitchFamily="34" charset="0"/>
                <a:cs typeface="Arimo"/>
              </a:rPr>
              <a:t>La pareja extranjera no casada mayor de dieciocho años</a:t>
            </a:r>
            <a:r>
              <a:rPr lang="es-ES" sz="1600" dirty="0">
                <a:solidFill>
                  <a:srgbClr val="000000"/>
                </a:solidFill>
                <a:effectLst/>
                <a:latin typeface="Arimo"/>
                <a:ea typeface="Aptos" panose="020B0004020202020204" pitchFamily="34" charset="0"/>
                <a:cs typeface="Arimo"/>
              </a:rPr>
              <a:t> que mantenga con la persona de nacionalidad española </a:t>
            </a:r>
            <a:r>
              <a:rPr lang="es-ES" sz="1600" b="1" u="sng" dirty="0">
                <a:solidFill>
                  <a:srgbClr val="000000"/>
                </a:solidFill>
                <a:effectLst/>
                <a:latin typeface="Arimo"/>
                <a:ea typeface="Aptos" panose="020B0004020202020204" pitchFamily="34" charset="0"/>
                <a:cs typeface="Arimo"/>
              </a:rPr>
              <a:t>una relación estable debidamente probada</a:t>
            </a:r>
            <a:r>
              <a:rPr lang="es-ES" sz="1600" dirty="0">
                <a:solidFill>
                  <a:srgbClr val="000000"/>
                </a:solidFill>
                <a:effectLst/>
                <a:latin typeface="Arimo"/>
                <a:ea typeface="Aptos" panose="020B0004020202020204" pitchFamily="34" charset="0"/>
                <a:cs typeface="Arimo"/>
              </a:rPr>
              <a:t>. En todo caso, se entenderá por pareja estable debidamente probada aquella que acredite suficientemente una relación de convivencia análoga a la conyugal, dentro o fuera de España, de, al menos, doce meses continuados. No será exigible el periodo de convivencia previa si la pareja cuenta con descendencia común siempre que se mantenga el vínculo.</a:t>
            </a:r>
          </a:p>
          <a:p>
            <a:r>
              <a:rPr lang="es-ES" sz="1600" dirty="0">
                <a:solidFill>
                  <a:srgbClr val="000000"/>
                </a:solidFill>
                <a:effectLst/>
                <a:latin typeface="Arimo"/>
                <a:ea typeface="Aptos" panose="020B0004020202020204" pitchFamily="34" charset="0"/>
                <a:cs typeface="Arimo"/>
              </a:rPr>
              <a:t>Las situaciones de matrimonio, pareja registrada y pareja estable se considerarán, en todo caso, incompatibles entre sí.</a:t>
            </a:r>
            <a:endParaRPr lang="es-ES" sz="1600" dirty="0">
              <a:solidFill>
                <a:srgbClr val="000000"/>
              </a:solidFill>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E7D09194-8367-739B-0A74-6D1C49B1F197}"/>
              </a:ext>
            </a:extLst>
          </p:cNvPr>
          <p:cNvSpPr txBox="1"/>
          <p:nvPr/>
        </p:nvSpPr>
        <p:spPr>
          <a:xfrm>
            <a:off x="506993" y="193904"/>
            <a:ext cx="11475038" cy="7012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5. Familiares de españoles</a:t>
            </a:r>
            <a:endParaRPr lang="es-ES" sz="2500" b="1" dirty="0">
              <a:solidFill>
                <a:schemeClr val="bg1"/>
              </a:solidFill>
            </a:endParaRPr>
          </a:p>
        </p:txBody>
      </p:sp>
      <p:pic>
        <p:nvPicPr>
          <p:cNvPr id="14338" name="Picture 2">
            <a:extLst>
              <a:ext uri="{FF2B5EF4-FFF2-40B4-BE49-F238E27FC236}">
                <a16:creationId xmlns:a16="http://schemas.microsoft.com/office/drawing/2014/main" id="{D6193171-478F-DE47-39A7-51DB59819D67}"/>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12428" y="4763"/>
            <a:ext cx="1372751" cy="38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725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EBF66-781B-3D92-8E89-AAF39EDC6C27}"/>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1592F5BE-1ABA-F7FA-8317-DFB6F1CE56E0}"/>
              </a:ext>
            </a:extLst>
          </p:cNvPr>
          <p:cNvSpPr txBox="1"/>
          <p:nvPr/>
        </p:nvSpPr>
        <p:spPr>
          <a:xfrm>
            <a:off x="442913" y="953571"/>
            <a:ext cx="11613079" cy="5232202"/>
          </a:xfrm>
          <a:prstGeom prst="rect">
            <a:avLst/>
          </a:prstGeom>
          <a:solidFill>
            <a:schemeClr val="bg1"/>
          </a:solidFill>
        </p:spPr>
        <p:txBody>
          <a:bodyPr wrap="square">
            <a:spAutoFit/>
          </a:bodyPr>
          <a:lstStyle/>
          <a:p>
            <a:r>
              <a:rPr lang="es-ES" b="1" dirty="0">
                <a:solidFill>
                  <a:srgbClr val="0070C0"/>
                </a:solidFill>
                <a:latin typeface="Arimo"/>
              </a:rPr>
              <a:t>Artículo 94. Ámbito de aplicación.</a:t>
            </a:r>
          </a:p>
          <a:p>
            <a:r>
              <a:rPr lang="es-ES" sz="1400" dirty="0">
                <a:solidFill>
                  <a:srgbClr val="000000"/>
                </a:solidFill>
                <a:effectLst/>
                <a:latin typeface="Arimo"/>
                <a:ea typeface="Aptos" panose="020B0004020202020204" pitchFamily="34" charset="0"/>
                <a:cs typeface="Arimo"/>
              </a:rPr>
              <a:t>d) </a:t>
            </a:r>
            <a:r>
              <a:rPr lang="es-ES" b="1" dirty="0">
                <a:solidFill>
                  <a:srgbClr val="000000"/>
                </a:solidFill>
                <a:effectLst/>
                <a:latin typeface="Arimo"/>
                <a:ea typeface="Aptos" panose="020B0004020202020204" pitchFamily="34" charset="0"/>
                <a:cs typeface="Arimo"/>
              </a:rPr>
              <a:t>Sus hijos o, los de su cónyuge, pareja registrada o pareja estable siempre</a:t>
            </a:r>
            <a:r>
              <a:rPr lang="es-ES" dirty="0">
                <a:solidFill>
                  <a:srgbClr val="000000"/>
                </a:solidFill>
                <a:effectLst/>
                <a:latin typeface="Arimo"/>
                <a:ea typeface="Aptos" panose="020B0004020202020204" pitchFamily="34" charset="0"/>
                <a:cs typeface="Arimo"/>
              </a:rPr>
              <a:t> </a:t>
            </a:r>
            <a:r>
              <a:rPr lang="es-ES" sz="1400" dirty="0">
                <a:solidFill>
                  <a:srgbClr val="000000"/>
                </a:solidFill>
                <a:effectLst/>
                <a:latin typeface="Arimo"/>
                <a:ea typeface="Aptos" panose="020B0004020202020204" pitchFamily="34" charset="0"/>
                <a:cs typeface="Arimo"/>
              </a:rPr>
              <a:t>y cuando esta también resida o vaya a residir en España, </a:t>
            </a:r>
            <a:r>
              <a:rPr lang="es-ES" b="1" dirty="0">
                <a:solidFill>
                  <a:srgbClr val="000000"/>
                </a:solidFill>
                <a:effectLst/>
                <a:latin typeface="Arimo"/>
                <a:ea typeface="Aptos" panose="020B0004020202020204" pitchFamily="34" charset="0"/>
                <a:cs typeface="Arimo"/>
              </a:rPr>
              <a:t>menores de veintiséis años, o mayores de dicha edad que estén a su cargo</a:t>
            </a:r>
            <a:r>
              <a:rPr lang="es-ES" sz="1400" dirty="0">
                <a:solidFill>
                  <a:srgbClr val="000000"/>
                </a:solidFill>
                <a:effectLst/>
                <a:latin typeface="Arimo"/>
                <a:ea typeface="Aptos" panose="020B0004020202020204" pitchFamily="34" charset="0"/>
                <a:cs typeface="Arimo"/>
              </a:rPr>
              <a:t>, o que tengan una discapacidad para la que precisen apoyo para el ejercicio de su capacidad jurídica. En todos los casos anteriores, siempre que convivan o pretendan convivir con ellos y no estén casados o hayan constituido su propia unidad familiar. Si estuvieran casados o hubieran constituido su propia unidad familiar podrán solicitar las autorizaciones conforme a lo previsto en la letra i) de este apartado acreditando que todos los miembros de esa unidad familiar están a cargo de la persona con nacionalidad española.</a:t>
            </a:r>
            <a:endParaRPr lang="es-ES" sz="1400" b="1" dirty="0">
              <a:solidFill>
                <a:srgbClr val="0070C0"/>
              </a:solidFill>
              <a:latin typeface="Arimo"/>
            </a:endParaRPr>
          </a:p>
          <a:p>
            <a:r>
              <a:rPr lang="es-ES" sz="1400" dirty="0">
                <a:solidFill>
                  <a:srgbClr val="000000"/>
                </a:solidFill>
                <a:latin typeface="Arimo"/>
              </a:rPr>
              <a:t>En el </a:t>
            </a:r>
            <a:r>
              <a:rPr lang="es-ES" b="1" dirty="0">
                <a:solidFill>
                  <a:srgbClr val="000000"/>
                </a:solidFill>
                <a:latin typeface="Arimo"/>
              </a:rPr>
              <a:t>supuesto de hijos adoptivos</a:t>
            </a:r>
            <a:r>
              <a:rPr lang="es-ES" sz="1400" b="1" dirty="0">
                <a:solidFill>
                  <a:srgbClr val="000000"/>
                </a:solidFill>
                <a:latin typeface="Arimo"/>
              </a:rPr>
              <a:t> </a:t>
            </a:r>
            <a:r>
              <a:rPr lang="es-ES" sz="1400" dirty="0">
                <a:solidFill>
                  <a:srgbClr val="000000"/>
                </a:solidFill>
                <a:latin typeface="Arimo"/>
              </a:rPr>
              <a:t>deberá acreditarse que la resolución por la que se acordó la adopción reúne los elementos necesarios para producir efectos en España conforme a la normativa nacional e internacional. </a:t>
            </a:r>
          </a:p>
          <a:p>
            <a:r>
              <a:rPr lang="es-ES" b="1" dirty="0">
                <a:solidFill>
                  <a:srgbClr val="000000"/>
                </a:solidFill>
                <a:latin typeface="Arimo"/>
              </a:rPr>
              <a:t>Cuando se trate de hijos del cónyuge</a:t>
            </a:r>
            <a:r>
              <a:rPr lang="es-ES" sz="1400" dirty="0">
                <a:solidFill>
                  <a:srgbClr val="000000"/>
                </a:solidFill>
                <a:latin typeface="Arimo"/>
              </a:rPr>
              <a:t>, </a:t>
            </a:r>
            <a:r>
              <a:rPr lang="es-ES" b="1" dirty="0">
                <a:solidFill>
                  <a:srgbClr val="000000"/>
                </a:solidFill>
                <a:latin typeface="Arimo"/>
              </a:rPr>
              <a:t>o de la pareja registrada o estable, menores de dieciocho años</a:t>
            </a:r>
            <a:r>
              <a:rPr lang="es-ES" sz="1400" dirty="0">
                <a:solidFill>
                  <a:srgbClr val="000000"/>
                </a:solidFill>
                <a:latin typeface="Arimo"/>
              </a:rPr>
              <a:t>, podrán acceder a la autorización de residencia siempre que el progenitor extranjero ejerza la patria potestad o la custodia con carácter exclusivo o, en su defecto, siempre que el otro titular del derecho de custodia haya dado su consentimiento ante una autoridad o fedatario público. No será necesario tal consentimiento cuando esos hijos menores hayan nacido en España y hayan permanecido en nuestro país desde su nacimiento.</a:t>
            </a:r>
          </a:p>
          <a:p>
            <a:r>
              <a:rPr lang="es-ES" sz="1400" dirty="0">
                <a:solidFill>
                  <a:srgbClr val="000000"/>
                </a:solidFill>
                <a:effectLst/>
                <a:latin typeface="Arimo"/>
                <a:ea typeface="Aptos" panose="020B0004020202020204" pitchFamily="34" charset="0"/>
                <a:cs typeface="Arimo"/>
              </a:rPr>
              <a:t>e) </a:t>
            </a:r>
            <a:r>
              <a:rPr lang="es-ES" b="1" dirty="0">
                <a:solidFill>
                  <a:srgbClr val="000000"/>
                </a:solidFill>
                <a:effectLst/>
                <a:latin typeface="Arimo"/>
                <a:ea typeface="Aptos" panose="020B0004020202020204" pitchFamily="34" charset="0"/>
                <a:cs typeface="Arimo"/>
              </a:rPr>
              <a:t>Los ascendientes directos de primer grado en línea directa y los de su cónyuge</a:t>
            </a:r>
            <a:r>
              <a:rPr lang="es-ES" sz="1400" b="1" dirty="0">
                <a:solidFill>
                  <a:srgbClr val="000000"/>
                </a:solidFill>
                <a:effectLst/>
                <a:latin typeface="Arimo"/>
                <a:ea typeface="Aptos" panose="020B0004020202020204" pitchFamily="34" charset="0"/>
                <a:cs typeface="Arimo"/>
              </a:rPr>
              <a:t>, </a:t>
            </a:r>
            <a:r>
              <a:rPr lang="es-ES" b="1" dirty="0">
                <a:solidFill>
                  <a:srgbClr val="000000"/>
                </a:solidFill>
                <a:effectLst/>
                <a:latin typeface="Arimo"/>
                <a:ea typeface="Aptos" panose="020B0004020202020204" pitchFamily="34" charset="0"/>
                <a:cs typeface="Arimo"/>
              </a:rPr>
              <a:t>o pareja registrada o pareja estable </a:t>
            </a:r>
            <a:r>
              <a:rPr lang="es-ES" sz="1400" b="1" dirty="0">
                <a:solidFill>
                  <a:srgbClr val="000000"/>
                </a:solidFill>
                <a:effectLst/>
                <a:latin typeface="Arimo"/>
                <a:ea typeface="Aptos" panose="020B0004020202020204" pitchFamily="34" charset="0"/>
                <a:cs typeface="Arimo"/>
              </a:rPr>
              <a:t>siempre que no haya recaído acuerdo o declaración de nulidad del vínculo matrimonial, o divorcio, o se haya cancelado la inscripción registral de la pareja en los siguientes casos:</a:t>
            </a:r>
            <a:endParaRPr lang="es-ES" sz="1400" dirty="0">
              <a:solidFill>
                <a:srgbClr val="000000"/>
              </a:solidFill>
              <a:effectLst/>
              <a:latin typeface="Arimo"/>
              <a:ea typeface="Aptos" panose="020B0004020202020204" pitchFamily="34" charset="0"/>
              <a:cs typeface="Arimo"/>
            </a:endParaRPr>
          </a:p>
          <a:p>
            <a:r>
              <a:rPr lang="es-ES" sz="1400" dirty="0">
                <a:solidFill>
                  <a:srgbClr val="000000"/>
                </a:solidFill>
                <a:effectLst/>
                <a:latin typeface="Arimo"/>
                <a:ea typeface="Aptos" panose="020B0004020202020204" pitchFamily="34" charset="0"/>
                <a:cs typeface="Arimo"/>
              </a:rPr>
              <a:t>1.º cuando </a:t>
            </a:r>
            <a:r>
              <a:rPr lang="es-ES" sz="1400" b="1" dirty="0">
                <a:solidFill>
                  <a:srgbClr val="000000"/>
                </a:solidFill>
                <a:effectLst/>
                <a:latin typeface="Arimo"/>
                <a:ea typeface="Aptos" panose="020B0004020202020204" pitchFamily="34" charset="0"/>
                <a:cs typeface="Arimo"/>
              </a:rPr>
              <a:t>acrediten que viven a su cargo y carezcan de apoyo familiar en origen</a:t>
            </a:r>
            <a:r>
              <a:rPr lang="es-ES" sz="1400" dirty="0">
                <a:solidFill>
                  <a:srgbClr val="000000"/>
                </a:solidFill>
                <a:effectLst/>
                <a:latin typeface="Arimo"/>
                <a:ea typeface="Aptos" panose="020B0004020202020204" pitchFamily="34" charset="0"/>
                <a:cs typeface="Arimo"/>
              </a:rPr>
              <a:t>,</a:t>
            </a:r>
          </a:p>
          <a:p>
            <a:r>
              <a:rPr lang="es-ES" sz="1400" dirty="0">
                <a:solidFill>
                  <a:srgbClr val="000000"/>
                </a:solidFill>
                <a:effectLst/>
                <a:latin typeface="Arimo"/>
                <a:ea typeface="Aptos" panose="020B0004020202020204" pitchFamily="34" charset="0"/>
                <a:cs typeface="Arimo"/>
              </a:rPr>
              <a:t>2.º cuando concurran razones de carácter humanitario.</a:t>
            </a:r>
          </a:p>
          <a:p>
            <a:r>
              <a:rPr lang="es-ES" sz="1400" dirty="0">
                <a:solidFill>
                  <a:srgbClr val="000000"/>
                </a:solidFill>
                <a:effectLst/>
                <a:latin typeface="Arimo"/>
                <a:ea typeface="Aptos" panose="020B0004020202020204" pitchFamily="34" charset="0"/>
                <a:cs typeface="Arimo"/>
              </a:rPr>
              <a:t>f) </a:t>
            </a:r>
            <a:r>
              <a:rPr lang="es-ES" sz="1600" b="1" dirty="0">
                <a:solidFill>
                  <a:srgbClr val="000000"/>
                </a:solidFill>
                <a:effectLst/>
                <a:latin typeface="Arimo"/>
                <a:ea typeface="Aptos" panose="020B0004020202020204" pitchFamily="34" charset="0"/>
                <a:cs typeface="Arimo"/>
              </a:rPr>
              <a:t>El padre, madre, tutor o tutora de un menor de nacionalidad española</a:t>
            </a:r>
            <a:r>
              <a:rPr lang="es-ES" sz="1400" dirty="0">
                <a:solidFill>
                  <a:srgbClr val="000000"/>
                </a:solidFill>
                <a:effectLst/>
                <a:latin typeface="Arimo"/>
                <a:ea typeface="Aptos" panose="020B0004020202020204" pitchFamily="34" charset="0"/>
                <a:cs typeface="Arimo"/>
              </a:rPr>
              <a:t>, siempre que el solicitante tenga a cargo al menor y conviva con este o esté al corriente de sus obligaciones respecto al mismo. </a:t>
            </a:r>
            <a:r>
              <a:rPr lang="es-ES" sz="1400" b="1" u="sng" dirty="0">
                <a:solidFill>
                  <a:srgbClr val="000000"/>
                </a:solidFill>
                <a:effectLst/>
                <a:latin typeface="Arimo"/>
                <a:ea typeface="Aptos" panose="020B0004020202020204" pitchFamily="34" charset="0"/>
                <a:cs typeface="Arimo"/>
              </a:rPr>
              <a:t>Esta relación deberá haber sido constituida conforme al ordenamiento jurídico español.</a:t>
            </a:r>
          </a:p>
          <a:p>
            <a:r>
              <a:rPr lang="es-ES" sz="1400" dirty="0">
                <a:solidFill>
                  <a:srgbClr val="000000"/>
                </a:solidFill>
                <a:effectLst/>
                <a:latin typeface="Arimo"/>
                <a:ea typeface="Aptos" panose="020B0004020202020204" pitchFamily="34" charset="0"/>
                <a:cs typeface="Arimo"/>
              </a:rPr>
              <a:t>g</a:t>
            </a:r>
            <a:r>
              <a:rPr lang="es-ES" sz="1400" u="sng" dirty="0">
                <a:solidFill>
                  <a:srgbClr val="000000"/>
                </a:solidFill>
                <a:effectLst/>
                <a:latin typeface="Arimo"/>
                <a:ea typeface="Aptos" panose="020B0004020202020204" pitchFamily="34" charset="0"/>
                <a:cs typeface="Arimo"/>
              </a:rPr>
              <a:t>) </a:t>
            </a:r>
            <a:r>
              <a:rPr lang="es-ES" sz="1400" b="1" u="sng" dirty="0">
                <a:solidFill>
                  <a:srgbClr val="000000"/>
                </a:solidFill>
                <a:effectLst/>
                <a:latin typeface="Arimo"/>
                <a:ea typeface="Aptos" panose="020B0004020202020204" pitchFamily="34" charset="0"/>
                <a:cs typeface="Arimo"/>
              </a:rPr>
              <a:t>Un único familiar, hasta el segundo grado</a:t>
            </a:r>
            <a:r>
              <a:rPr lang="es-ES" sz="1400" b="1" dirty="0">
                <a:solidFill>
                  <a:srgbClr val="000000"/>
                </a:solidFill>
                <a:effectLst/>
                <a:latin typeface="Arimo"/>
                <a:ea typeface="Aptos" panose="020B0004020202020204" pitchFamily="34" charset="0"/>
                <a:cs typeface="Arimo"/>
              </a:rPr>
              <a:t>, </a:t>
            </a:r>
            <a:r>
              <a:rPr lang="es-ES" sz="1400" dirty="0">
                <a:solidFill>
                  <a:srgbClr val="000000"/>
                </a:solidFill>
                <a:effectLst/>
                <a:latin typeface="Arimo"/>
                <a:ea typeface="Aptos" panose="020B0004020202020204" pitchFamily="34" charset="0"/>
                <a:cs typeface="Arimo"/>
              </a:rPr>
              <a:t>que </a:t>
            </a:r>
            <a:r>
              <a:rPr lang="es-ES" sz="1400" u="sng" dirty="0">
                <a:solidFill>
                  <a:srgbClr val="000000"/>
                </a:solidFill>
                <a:effectLst/>
                <a:latin typeface="Arimo"/>
                <a:ea typeface="Aptos" panose="020B0004020202020204" pitchFamily="34" charset="0"/>
                <a:cs typeface="Arimo"/>
              </a:rPr>
              <a:t>realice o vaya a </a:t>
            </a:r>
            <a:r>
              <a:rPr lang="es-ES" sz="1400" b="1" u="sng" dirty="0">
                <a:solidFill>
                  <a:srgbClr val="000000"/>
                </a:solidFill>
                <a:effectLst/>
                <a:latin typeface="Arimo"/>
                <a:ea typeface="Aptos" panose="020B0004020202020204" pitchFamily="34" charset="0"/>
                <a:cs typeface="Arimo"/>
              </a:rPr>
              <a:t>realizar los cuidados </a:t>
            </a:r>
            <a:r>
              <a:rPr lang="es-ES" sz="1400" u="sng" dirty="0">
                <a:solidFill>
                  <a:srgbClr val="000000"/>
                </a:solidFill>
                <a:effectLst/>
                <a:latin typeface="Arimo"/>
                <a:ea typeface="Aptos" panose="020B0004020202020204" pitchFamily="34" charset="0"/>
                <a:cs typeface="Arimo"/>
              </a:rPr>
              <a:t>que precise </a:t>
            </a:r>
            <a:r>
              <a:rPr lang="es-ES" sz="1400" b="1" u="sng" dirty="0">
                <a:solidFill>
                  <a:srgbClr val="000000"/>
                </a:solidFill>
                <a:effectLst/>
                <a:latin typeface="Arimo"/>
                <a:ea typeface="Aptos" panose="020B0004020202020204" pitchFamily="34" charset="0"/>
                <a:cs typeface="Arimo"/>
              </a:rPr>
              <a:t>una persona con nacionalidad española</a:t>
            </a:r>
            <a:r>
              <a:rPr lang="es-ES" sz="1400" b="1" dirty="0">
                <a:solidFill>
                  <a:srgbClr val="000000"/>
                </a:solidFill>
                <a:effectLst/>
                <a:latin typeface="Arimo"/>
                <a:ea typeface="Aptos" panose="020B0004020202020204" pitchFamily="34" charset="0"/>
                <a:cs typeface="Arimo"/>
              </a:rPr>
              <a:t> </a:t>
            </a:r>
            <a:r>
              <a:rPr lang="es-ES" sz="1400" dirty="0">
                <a:solidFill>
                  <a:srgbClr val="000000"/>
                </a:solidFill>
                <a:effectLst/>
                <a:latin typeface="Arimo"/>
                <a:ea typeface="Aptos" panose="020B0004020202020204" pitchFamily="34" charset="0"/>
                <a:cs typeface="Arimo"/>
              </a:rPr>
              <a:t>que tenga reconocido alguno de los grados de dependencia previstos en el artículo 26 de la Ley 39/2006, de 14 de diciembre, de Promoción de la Autonomía Personal y Atención a las personas en situación de dependencia.</a:t>
            </a:r>
            <a:endParaRPr lang="es-ES" sz="13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340AADAB-0CCA-6F73-B8DE-9F647CCDA7A3}"/>
              </a:ext>
            </a:extLst>
          </p:cNvPr>
          <p:cNvSpPr txBox="1"/>
          <p:nvPr/>
        </p:nvSpPr>
        <p:spPr>
          <a:xfrm>
            <a:off x="442913" y="193904"/>
            <a:ext cx="11306174" cy="6427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5. Familiares de españoles</a:t>
            </a:r>
            <a:endParaRPr lang="es-ES" sz="2500" b="1" dirty="0">
              <a:solidFill>
                <a:schemeClr val="bg1"/>
              </a:solidFill>
            </a:endParaRPr>
          </a:p>
        </p:txBody>
      </p:sp>
      <p:pic>
        <p:nvPicPr>
          <p:cNvPr id="16386" name="Picture 2">
            <a:extLst>
              <a:ext uri="{FF2B5EF4-FFF2-40B4-BE49-F238E27FC236}">
                <a16:creationId xmlns:a16="http://schemas.microsoft.com/office/drawing/2014/main" id="{45F19EED-E1BF-BC79-DB15-3D3C2E368A14}"/>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56619"/>
            <a:ext cx="1352550" cy="401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239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D32C7-21A2-D789-2C16-915A6DCBABC2}"/>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8D54DF28-28AD-881B-69F3-07EA19033843}"/>
              </a:ext>
            </a:extLst>
          </p:cNvPr>
          <p:cNvSpPr txBox="1"/>
          <p:nvPr/>
        </p:nvSpPr>
        <p:spPr>
          <a:xfrm>
            <a:off x="442913" y="1622180"/>
            <a:ext cx="11577637" cy="3401380"/>
          </a:xfrm>
          <a:prstGeom prst="rect">
            <a:avLst/>
          </a:prstGeom>
          <a:noFill/>
        </p:spPr>
        <p:txBody>
          <a:bodyPr wrap="square">
            <a:spAutoFit/>
          </a:bodyPr>
          <a:lstStyle/>
          <a:p>
            <a:r>
              <a:rPr lang="es-ES" b="1" dirty="0">
                <a:solidFill>
                  <a:srgbClr val="0070C0"/>
                </a:solidFill>
                <a:latin typeface="Arimo"/>
              </a:rPr>
              <a:t>Artículo 94. Ámbito de aplicación.</a:t>
            </a:r>
          </a:p>
          <a:p>
            <a:endParaRPr lang="es-ES" sz="1400" b="1" dirty="0">
              <a:solidFill>
                <a:srgbClr val="0070C0"/>
              </a:solidFill>
              <a:latin typeface="Arimo"/>
            </a:endParaRPr>
          </a:p>
          <a:p>
            <a:r>
              <a:rPr lang="es-ES" sz="1600" dirty="0">
                <a:solidFill>
                  <a:srgbClr val="000000"/>
                </a:solidFill>
                <a:effectLst/>
                <a:latin typeface="Arimo"/>
                <a:ea typeface="Aptos" panose="020B0004020202020204" pitchFamily="34" charset="0"/>
                <a:cs typeface="Arimo"/>
              </a:rPr>
              <a:t>h) </a:t>
            </a:r>
            <a:r>
              <a:rPr lang="es-ES" sz="1600" b="1" dirty="0">
                <a:solidFill>
                  <a:srgbClr val="000000"/>
                </a:solidFill>
                <a:effectLst/>
                <a:latin typeface="Arimo"/>
                <a:ea typeface="Aptos" panose="020B0004020202020204" pitchFamily="34" charset="0"/>
                <a:cs typeface="Arimo"/>
              </a:rPr>
              <a:t>Los hijos y las hijas cuyo padre o madre sean o hubieran sido españoles de origen</a:t>
            </a:r>
            <a:r>
              <a:rPr lang="es-ES" sz="1600" dirty="0">
                <a:solidFill>
                  <a:srgbClr val="000000"/>
                </a:solidFill>
                <a:effectLst/>
                <a:latin typeface="Arimo"/>
                <a:ea typeface="Aptos" panose="020B0004020202020204" pitchFamily="34" charset="0"/>
                <a:cs typeface="Arimo"/>
              </a:rPr>
              <a:t>.</a:t>
            </a:r>
          </a:p>
          <a:p>
            <a:r>
              <a:rPr lang="es-ES" sz="1600" dirty="0">
                <a:solidFill>
                  <a:srgbClr val="000000"/>
                </a:solidFill>
                <a:effectLst/>
                <a:latin typeface="Arimo"/>
                <a:ea typeface="Aptos" panose="020B0004020202020204" pitchFamily="34" charset="0"/>
                <a:cs typeface="Arimo"/>
              </a:rPr>
              <a:t>i) </a:t>
            </a:r>
            <a:r>
              <a:rPr lang="es-ES" sz="1600" b="1" u="sng" dirty="0">
                <a:solidFill>
                  <a:srgbClr val="000000"/>
                </a:solidFill>
                <a:effectLst/>
                <a:latin typeface="Arimo"/>
                <a:ea typeface="Aptos" panose="020B0004020202020204" pitchFamily="34" charset="0"/>
                <a:cs typeface="Arimo"/>
              </a:rPr>
              <a:t>Otros miembros</a:t>
            </a:r>
            <a:r>
              <a:rPr lang="es-ES" sz="1600" b="1" dirty="0">
                <a:solidFill>
                  <a:srgbClr val="000000"/>
                </a:solidFill>
                <a:effectLst/>
                <a:latin typeface="Arimo"/>
                <a:ea typeface="Aptos" panose="020B0004020202020204" pitchFamily="34" charset="0"/>
                <a:cs typeface="Arimo"/>
              </a:rPr>
              <a:t> de su familia no incluidos en los apartados anteriores, y acrediten, </a:t>
            </a:r>
            <a:r>
              <a:rPr lang="es-ES" sz="1600" b="1" u="sng" dirty="0">
                <a:solidFill>
                  <a:srgbClr val="000000"/>
                </a:solidFill>
                <a:effectLst/>
                <a:latin typeface="Arimo"/>
                <a:ea typeface="Aptos" panose="020B0004020202020204" pitchFamily="34" charset="0"/>
                <a:cs typeface="Arimo"/>
              </a:rPr>
              <a:t>de forma fehaciente</a:t>
            </a:r>
            <a:r>
              <a:rPr lang="es-ES" sz="1600" b="1" dirty="0">
                <a:solidFill>
                  <a:srgbClr val="000000"/>
                </a:solidFill>
                <a:effectLst/>
                <a:latin typeface="Arimo"/>
                <a:ea typeface="Aptos" panose="020B0004020202020204" pitchFamily="34" charset="0"/>
                <a:cs typeface="Arimo"/>
              </a:rPr>
              <a:t>, en el momento de la solicitud, que se encuentran </a:t>
            </a:r>
            <a:r>
              <a:rPr lang="es-ES" sz="1600" b="1" u="sng" dirty="0">
                <a:solidFill>
                  <a:srgbClr val="000000"/>
                </a:solidFill>
                <a:effectLst/>
                <a:latin typeface="Arimo"/>
                <a:ea typeface="Aptos" panose="020B0004020202020204" pitchFamily="34" charset="0"/>
                <a:cs typeface="Arimo"/>
              </a:rPr>
              <a:t>a su cargo</a:t>
            </a:r>
            <a:r>
              <a:rPr lang="es-ES" sz="1600" dirty="0">
                <a:solidFill>
                  <a:srgbClr val="000000"/>
                </a:solidFill>
                <a:effectLst/>
                <a:latin typeface="Arimo"/>
                <a:ea typeface="Aptos" panose="020B0004020202020204" pitchFamily="34" charset="0"/>
                <a:cs typeface="Arimo"/>
              </a:rPr>
              <a:t>.</a:t>
            </a:r>
          </a:p>
          <a:p>
            <a:r>
              <a:rPr lang="es-ES" sz="1600" dirty="0">
                <a:solidFill>
                  <a:srgbClr val="000000"/>
                </a:solidFill>
                <a:effectLst/>
                <a:latin typeface="Arimo"/>
                <a:ea typeface="Aptos" panose="020B0004020202020204" pitchFamily="34" charset="0"/>
                <a:cs typeface="Arimo"/>
              </a:rPr>
              <a:t>2. Cuando existan varios familiares de la persona con nacionalidad española, las solicitudes de las autorizaciones de residencia temporal podrán formularse, de todos los miembros de la unidad familiar o de parte de ella al mismo tiempo o de forma sucesiva.</a:t>
            </a:r>
          </a:p>
          <a:p>
            <a:r>
              <a:rPr lang="es-ES" sz="1600" dirty="0">
                <a:solidFill>
                  <a:srgbClr val="000000"/>
                </a:solidFill>
                <a:effectLst/>
                <a:latin typeface="Arimo"/>
                <a:ea typeface="Aptos" panose="020B0004020202020204" pitchFamily="34" charset="0"/>
                <a:cs typeface="Arimo"/>
              </a:rPr>
              <a:t>3. Las referencias incluidas en el presente capítulo en relación con la condición de persona extranjera a cargo o de razones de carácter humanitario, se entenderán de conformidad con los requisitos y condiciones establecidos en el capítulo I del título XII.</a:t>
            </a:r>
          </a:p>
          <a:p>
            <a:pPr>
              <a:lnSpc>
                <a:spcPct val="107000"/>
              </a:lnSpc>
              <a:spcAft>
                <a:spcPts val="800"/>
              </a:spcAft>
            </a:pPr>
            <a:r>
              <a:rPr lang="es-ES" sz="1600" kern="100" dirty="0">
                <a:effectLst/>
                <a:latin typeface="Aptos" panose="020B0004020202020204" pitchFamily="34" charset="0"/>
                <a:ea typeface="Aptos" panose="020B0004020202020204" pitchFamily="34" charset="0"/>
                <a:cs typeface="Times New Roman" panose="02020603050405020304" pitchFamily="18" charset="0"/>
              </a:rPr>
              <a:t>4. Cuando se trate de familiares menores de dieciocho años con los que no exista vínculo de filiación, habrá de acreditarse la existencia de medidas de protección por desamparo en España o en el extranjero, siempre que no sean contrarias al orden público español.</a:t>
            </a:r>
          </a:p>
          <a:p>
            <a:endParaRPr lang="es-ES" sz="13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67C927A1-61F1-49C6-0474-EC1B9963D8BC}"/>
              </a:ext>
            </a:extLst>
          </p:cNvPr>
          <p:cNvSpPr txBox="1"/>
          <p:nvPr/>
        </p:nvSpPr>
        <p:spPr>
          <a:xfrm>
            <a:off x="442913" y="193904"/>
            <a:ext cx="11306174" cy="6427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5. Familiares de españoles</a:t>
            </a:r>
            <a:endParaRPr lang="es-ES" sz="2500" b="1" dirty="0">
              <a:solidFill>
                <a:schemeClr val="bg1"/>
              </a:solidFill>
            </a:endParaRPr>
          </a:p>
        </p:txBody>
      </p:sp>
      <p:pic>
        <p:nvPicPr>
          <p:cNvPr id="17410" name="Picture 2">
            <a:extLst>
              <a:ext uri="{FF2B5EF4-FFF2-40B4-BE49-F238E27FC236}">
                <a16:creationId xmlns:a16="http://schemas.microsoft.com/office/drawing/2014/main" id="{465FB053-F9C4-B645-D255-975C9E380B5E}"/>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500388"/>
            <a:ext cx="1352550" cy="3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491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7F7A7-9857-8FD1-A219-0AE5CE03CE1E}"/>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5C9DAF7F-BACD-2ACF-D373-FDAA50A7D500}"/>
              </a:ext>
            </a:extLst>
          </p:cNvPr>
          <p:cNvSpPr txBox="1"/>
          <p:nvPr/>
        </p:nvSpPr>
        <p:spPr>
          <a:xfrm>
            <a:off x="442914" y="1419225"/>
            <a:ext cx="11306174" cy="33051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Real Decreto 1155/2024, de 19 de noviembre, por el que se aprueba el Reglamento de la Ley Orgánica 4/2000, de 11 de enero, sobre derechos y libertades de los extranjeros en España y su integración social.</a:t>
            </a:r>
          </a:p>
        </p:txBody>
      </p:sp>
      <p:pic>
        <p:nvPicPr>
          <p:cNvPr id="2" name="Imagen 1">
            <a:extLst>
              <a:ext uri="{FF2B5EF4-FFF2-40B4-BE49-F238E27FC236}">
                <a16:creationId xmlns:a16="http://schemas.microsoft.com/office/drawing/2014/main" id="{9A9B577A-8290-CFD1-CAA4-52466FC48870}"/>
              </a:ext>
            </a:extLst>
          </p:cNvPr>
          <p:cNvPicPr>
            <a:picLocks noChangeAspect="1"/>
          </p:cNvPicPr>
          <p:nvPr/>
        </p:nvPicPr>
        <p:blipFill>
          <a:blip r:embed="rId2"/>
          <a:stretch>
            <a:fillRect/>
          </a:stretch>
        </p:blipFill>
        <p:spPr>
          <a:xfrm>
            <a:off x="145931" y="6496095"/>
            <a:ext cx="1361905" cy="361905"/>
          </a:xfrm>
          <a:prstGeom prst="rect">
            <a:avLst/>
          </a:prstGeom>
        </p:spPr>
      </p:pic>
    </p:spTree>
    <p:extLst>
      <p:ext uri="{BB962C8B-B14F-4D97-AF65-F5344CB8AC3E}">
        <p14:creationId xmlns:p14="http://schemas.microsoft.com/office/powerpoint/2010/main" val="2032155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51F99-D5D0-E449-326C-89CB49FE96E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5096534D-B6E9-D9A9-63D4-9BF2A1FC0BE4}"/>
              </a:ext>
            </a:extLst>
          </p:cNvPr>
          <p:cNvSpPr txBox="1"/>
          <p:nvPr/>
        </p:nvSpPr>
        <p:spPr>
          <a:xfrm>
            <a:off x="442914" y="1708483"/>
            <a:ext cx="11306174" cy="3077766"/>
          </a:xfrm>
          <a:prstGeom prst="rect">
            <a:avLst/>
          </a:prstGeom>
          <a:noFill/>
        </p:spPr>
        <p:txBody>
          <a:bodyPr wrap="square">
            <a:spAutoFit/>
          </a:bodyPr>
          <a:lstStyle/>
          <a:p>
            <a:r>
              <a:rPr lang="es-ES" b="1" dirty="0">
                <a:solidFill>
                  <a:srgbClr val="0070C0"/>
                </a:solidFill>
                <a:latin typeface="Arimo"/>
              </a:rPr>
              <a:t>Artículo 97. Procedimiento para la obtención de la autorización de residencia.</a:t>
            </a:r>
          </a:p>
          <a:p>
            <a:endParaRPr lang="es-ES" sz="1600" b="1" dirty="0">
              <a:solidFill>
                <a:srgbClr val="0070C0"/>
              </a:solidFill>
              <a:latin typeface="Arimo"/>
            </a:endParaRPr>
          </a:p>
          <a:p>
            <a:r>
              <a:rPr lang="es-ES" sz="1600" dirty="0">
                <a:solidFill>
                  <a:srgbClr val="000000"/>
                </a:solidFill>
                <a:effectLst/>
                <a:latin typeface="Arimo"/>
                <a:ea typeface="Aptos" panose="020B0004020202020204" pitchFamily="34" charset="0"/>
                <a:cs typeface="Arimo"/>
              </a:rPr>
              <a:t>1. La solicitud de autorización de residencia podrá presentarse según el supuesto de que se trate, de la siguiente forma:</a:t>
            </a:r>
          </a:p>
          <a:p>
            <a:r>
              <a:rPr lang="es-ES" sz="1600" dirty="0">
                <a:solidFill>
                  <a:srgbClr val="000000"/>
                </a:solidFill>
                <a:effectLst/>
                <a:latin typeface="Arimo"/>
                <a:ea typeface="Aptos" panose="020B0004020202020204" pitchFamily="34" charset="0"/>
                <a:cs typeface="Arimo"/>
              </a:rPr>
              <a:t>a) </a:t>
            </a:r>
            <a:r>
              <a:rPr lang="es-ES" sz="1600" b="1" dirty="0">
                <a:solidFill>
                  <a:srgbClr val="000000"/>
                </a:solidFill>
                <a:effectLst/>
                <a:latin typeface="Arimo"/>
                <a:ea typeface="Aptos" panose="020B0004020202020204" pitchFamily="34" charset="0"/>
                <a:cs typeface="Arimo"/>
              </a:rPr>
              <a:t>Por la persona de nacionalidad española </a:t>
            </a:r>
            <a:r>
              <a:rPr lang="es-ES" sz="1600" dirty="0">
                <a:solidFill>
                  <a:srgbClr val="000000"/>
                </a:solidFill>
                <a:effectLst/>
                <a:latin typeface="Arimo"/>
                <a:ea typeface="Aptos" panose="020B0004020202020204" pitchFamily="34" charset="0"/>
                <a:cs typeface="Arimo"/>
              </a:rPr>
              <a:t>cuando esta se encuentre en territorio nacional y la extranjera se halle en el Estado de origen o de procedencia y ambos pretendan fijar su residencia de manera efectiva en España.</a:t>
            </a:r>
          </a:p>
          <a:p>
            <a:r>
              <a:rPr lang="es-ES" sz="1600" dirty="0">
                <a:solidFill>
                  <a:srgbClr val="000000"/>
                </a:solidFill>
                <a:effectLst/>
                <a:latin typeface="Arimo"/>
                <a:ea typeface="Aptos" panose="020B0004020202020204" pitchFamily="34" charset="0"/>
                <a:cs typeface="Arimo"/>
              </a:rPr>
              <a:t>b) </a:t>
            </a:r>
            <a:r>
              <a:rPr lang="es-ES" sz="1600" b="1" dirty="0">
                <a:solidFill>
                  <a:srgbClr val="000000"/>
                </a:solidFill>
                <a:effectLst/>
                <a:latin typeface="Arimo"/>
                <a:ea typeface="Aptos" panose="020B0004020202020204" pitchFamily="34" charset="0"/>
                <a:cs typeface="Arimo"/>
              </a:rPr>
              <a:t>Por la persona extranjera</a:t>
            </a:r>
            <a:r>
              <a:rPr lang="es-ES" sz="1600" dirty="0">
                <a:solidFill>
                  <a:srgbClr val="000000"/>
                </a:solidFill>
                <a:effectLst/>
                <a:latin typeface="Arimo"/>
                <a:ea typeface="Aptos" panose="020B0004020202020204" pitchFamily="34" charset="0"/>
                <a:cs typeface="Arimo"/>
              </a:rPr>
              <a:t>, cuando tanto el familiar de nacionalidad española como el familiar extranjero se encuentren fuera del territorio nacional y tengan previsto trasladar o establecer su residencia de manera real en España.</a:t>
            </a:r>
          </a:p>
          <a:p>
            <a:r>
              <a:rPr lang="es-ES" sz="1600" dirty="0">
                <a:solidFill>
                  <a:srgbClr val="000000"/>
                </a:solidFill>
                <a:effectLst/>
                <a:latin typeface="Arimo"/>
                <a:ea typeface="Aptos" panose="020B0004020202020204" pitchFamily="34" charset="0"/>
                <a:cs typeface="Arimo"/>
              </a:rPr>
              <a:t>c) Excepcionalmente, cuando la persona extranjera y el ciudadano español se encuentren en territorio nacional, los familiares de las letras a) </a:t>
            </a:r>
            <a:r>
              <a:rPr lang="es-ES" sz="1600" dirty="0" err="1">
                <a:solidFill>
                  <a:srgbClr val="FF0000"/>
                </a:solidFill>
                <a:effectLst/>
                <a:latin typeface="Arimo"/>
                <a:ea typeface="Aptos" panose="020B0004020202020204" pitchFamily="34" charset="0"/>
                <a:cs typeface="Arimo"/>
              </a:rPr>
              <a:t>conyuge</a:t>
            </a:r>
            <a:r>
              <a:rPr lang="es-ES" sz="1600" dirty="0">
                <a:solidFill>
                  <a:srgbClr val="000000"/>
                </a:solidFill>
                <a:effectLst/>
                <a:latin typeface="Arimo"/>
                <a:ea typeface="Aptos" panose="020B0004020202020204" pitchFamily="34" charset="0"/>
                <a:cs typeface="Arimo"/>
              </a:rPr>
              <a:t>, b</a:t>
            </a:r>
            <a:r>
              <a:rPr lang="es-ES" sz="1600" dirty="0">
                <a:solidFill>
                  <a:srgbClr val="FF0000"/>
                </a:solidFill>
                <a:effectLst/>
                <a:latin typeface="Arimo"/>
                <a:ea typeface="Aptos" panose="020B0004020202020204" pitchFamily="34" charset="0"/>
                <a:cs typeface="Arimo"/>
              </a:rPr>
              <a:t>) pareja no casada,</a:t>
            </a:r>
            <a:r>
              <a:rPr lang="es-ES" sz="1600" dirty="0">
                <a:solidFill>
                  <a:srgbClr val="000000"/>
                </a:solidFill>
                <a:effectLst/>
                <a:latin typeface="Arimo"/>
                <a:ea typeface="Aptos" panose="020B0004020202020204" pitchFamily="34" charset="0"/>
                <a:cs typeface="Arimo"/>
              </a:rPr>
              <a:t> c) </a:t>
            </a:r>
            <a:r>
              <a:rPr lang="es-ES" sz="1600" dirty="0">
                <a:solidFill>
                  <a:srgbClr val="FF0000"/>
                </a:solidFill>
                <a:effectLst/>
                <a:latin typeface="Arimo"/>
                <a:ea typeface="Aptos" panose="020B0004020202020204" pitchFamily="34" charset="0"/>
                <a:cs typeface="Arimo"/>
              </a:rPr>
              <a:t>pareja no casada situación análoga al matrimonio</a:t>
            </a:r>
            <a:r>
              <a:rPr lang="es-ES" sz="1600" dirty="0">
                <a:solidFill>
                  <a:srgbClr val="000000"/>
                </a:solidFill>
                <a:effectLst/>
                <a:latin typeface="Arimo"/>
                <a:ea typeface="Aptos" panose="020B0004020202020204" pitchFamily="34" charset="0"/>
                <a:cs typeface="Arimo"/>
              </a:rPr>
              <a:t>, f</a:t>
            </a:r>
            <a:r>
              <a:rPr lang="es-ES" sz="1600" dirty="0">
                <a:solidFill>
                  <a:srgbClr val="FF0000"/>
                </a:solidFill>
                <a:effectLst/>
                <a:latin typeface="Arimo"/>
                <a:ea typeface="Aptos" panose="020B0004020202020204" pitchFamily="34" charset="0"/>
                <a:cs typeface="Arimo"/>
              </a:rPr>
              <a:t>)padre, madre o tutora de menor español,</a:t>
            </a:r>
            <a:r>
              <a:rPr lang="es-ES" sz="1600" dirty="0">
                <a:solidFill>
                  <a:srgbClr val="000000"/>
                </a:solidFill>
                <a:effectLst/>
                <a:latin typeface="Arimo"/>
                <a:ea typeface="Aptos" panose="020B0004020202020204" pitchFamily="34" charset="0"/>
                <a:cs typeface="Arimo"/>
              </a:rPr>
              <a:t> g) </a:t>
            </a:r>
            <a:r>
              <a:rPr lang="es-ES" sz="1600" dirty="0">
                <a:solidFill>
                  <a:srgbClr val="FF0000"/>
                </a:solidFill>
                <a:effectLst/>
                <a:latin typeface="Arimo"/>
                <a:ea typeface="Aptos" panose="020B0004020202020204" pitchFamily="34" charset="0"/>
                <a:cs typeface="Arimo"/>
              </a:rPr>
              <a:t>un único familiar cuidador de español</a:t>
            </a:r>
            <a:r>
              <a:rPr lang="es-ES" sz="1600" dirty="0">
                <a:solidFill>
                  <a:srgbClr val="000000"/>
                </a:solidFill>
                <a:effectLst/>
                <a:latin typeface="Arimo"/>
                <a:ea typeface="Aptos" panose="020B0004020202020204" pitchFamily="34" charset="0"/>
                <a:cs typeface="Arimo"/>
              </a:rPr>
              <a:t>, h)</a:t>
            </a:r>
            <a:r>
              <a:rPr lang="es-ES" sz="1600" dirty="0">
                <a:solidFill>
                  <a:srgbClr val="FF0000"/>
                </a:solidFill>
                <a:effectLst/>
                <a:latin typeface="Arimo"/>
                <a:ea typeface="Aptos" panose="020B0004020202020204" pitchFamily="34" charset="0"/>
                <a:cs typeface="Arimo"/>
              </a:rPr>
              <a:t>hijos de padre o madre españoles de origen</a:t>
            </a:r>
            <a:r>
              <a:rPr lang="es-ES" sz="1600" dirty="0">
                <a:solidFill>
                  <a:srgbClr val="000000"/>
                </a:solidFill>
                <a:effectLst/>
                <a:latin typeface="Arimo"/>
                <a:ea typeface="Aptos" panose="020B0004020202020204" pitchFamily="34" charset="0"/>
                <a:cs typeface="Arimo"/>
              </a:rPr>
              <a:t> del apartado primero artículo 94 y, hasta que cumplan los dieciocho años, los familiares incluidos en la letra d), podrán solicitar en España, indistintamente, cualquiera de los dos esta autorización de residencia temporal.</a:t>
            </a:r>
            <a:endParaRPr lang="es-ES" sz="16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7B7FCCFD-DB39-2E47-67D5-8E0A64511FFC}"/>
              </a:ext>
            </a:extLst>
          </p:cNvPr>
          <p:cNvSpPr txBox="1"/>
          <p:nvPr/>
        </p:nvSpPr>
        <p:spPr>
          <a:xfrm>
            <a:off x="442913" y="193904"/>
            <a:ext cx="11306174" cy="6427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5. Familiares de españoles</a:t>
            </a:r>
            <a:endParaRPr lang="es-ES" sz="2500" b="1" dirty="0">
              <a:solidFill>
                <a:schemeClr val="bg1"/>
              </a:solidFill>
            </a:endParaRPr>
          </a:p>
        </p:txBody>
      </p:sp>
      <p:pic>
        <p:nvPicPr>
          <p:cNvPr id="18434" name="Picture 2">
            <a:extLst>
              <a:ext uri="{FF2B5EF4-FFF2-40B4-BE49-F238E27FC236}">
                <a16:creationId xmlns:a16="http://schemas.microsoft.com/office/drawing/2014/main" id="{1493B146-BE52-5197-9D3F-A80FA0A5FD26}"/>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509442"/>
            <a:ext cx="1352550" cy="348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186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F8B76-ABD1-90FB-79BB-5F4A614E0DF4}"/>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265B2D6D-079F-9801-4F66-DC3A6495873F}"/>
              </a:ext>
            </a:extLst>
          </p:cNvPr>
          <p:cNvSpPr txBox="1"/>
          <p:nvPr/>
        </p:nvSpPr>
        <p:spPr>
          <a:xfrm>
            <a:off x="442914" y="836613"/>
            <a:ext cx="11306174" cy="5016758"/>
          </a:xfrm>
          <a:prstGeom prst="rect">
            <a:avLst/>
          </a:prstGeom>
          <a:noFill/>
        </p:spPr>
        <p:txBody>
          <a:bodyPr wrap="square">
            <a:spAutoFit/>
          </a:bodyPr>
          <a:lstStyle/>
          <a:p>
            <a:endParaRPr lang="es-ES" sz="1400" dirty="0">
              <a:solidFill>
                <a:srgbClr val="000000"/>
              </a:solidFill>
              <a:latin typeface="Arimo"/>
            </a:endParaRPr>
          </a:p>
          <a:p>
            <a:r>
              <a:rPr lang="es-ES" b="1" dirty="0">
                <a:solidFill>
                  <a:srgbClr val="0070C0"/>
                </a:solidFill>
                <a:latin typeface="Arimo"/>
              </a:rPr>
              <a:t>Artículo 100. Definición.</a:t>
            </a:r>
          </a:p>
          <a:p>
            <a:r>
              <a:rPr lang="es-ES" sz="1600" dirty="0">
                <a:solidFill>
                  <a:srgbClr val="000000"/>
                </a:solidFill>
                <a:latin typeface="Arimo"/>
              </a:rPr>
              <a:t>Se halla en situación de residencia y trabajo para actividades de temporada la persona extranjera mayor de dieciséis años autorizada a residir en España y a ejercer actividades laborales por cuenta ajena por periodos máximos de nueve meses en un año natural, durante el periodo de vigencia de la autorización, para ejercer una actividad de temporada.</a:t>
            </a:r>
          </a:p>
          <a:p>
            <a:endParaRPr lang="es-ES" sz="1400" dirty="0">
              <a:solidFill>
                <a:srgbClr val="000000"/>
              </a:solidFill>
              <a:latin typeface="Arimo"/>
            </a:endParaRPr>
          </a:p>
          <a:p>
            <a:r>
              <a:rPr lang="es-ES" b="1" dirty="0">
                <a:solidFill>
                  <a:srgbClr val="0070C0"/>
                </a:solidFill>
                <a:latin typeface="Arimo"/>
              </a:rPr>
              <a:t>Artículo 101. Autorización de residencia temporal y trabajo para actividades de temporada.</a:t>
            </a:r>
          </a:p>
          <a:p>
            <a:r>
              <a:rPr lang="es-ES" sz="1600" dirty="0">
                <a:solidFill>
                  <a:srgbClr val="000000"/>
                </a:solidFill>
                <a:latin typeface="Arimo"/>
              </a:rPr>
              <a:t>1. Las autorizaciones de residencia y trabajo para actividades de temporada tendrán una duración de cuatro años y habilitarán a sus titulares, durante su periodo de vigencia, a trabajar por un periodo de actividad máximo de nueve meses durante cada año natural.</a:t>
            </a:r>
          </a:p>
          <a:p>
            <a:r>
              <a:rPr lang="es-ES" sz="1600" dirty="0">
                <a:solidFill>
                  <a:srgbClr val="000000"/>
                </a:solidFill>
                <a:latin typeface="Arimo"/>
              </a:rPr>
              <a:t>Se concederán para un único empleador, sin perjuicio de las especificidades que se puedan establecer en los supuestos de concatenación, prórrogas del periodo de actividad y cambios de empleador.</a:t>
            </a:r>
          </a:p>
          <a:p>
            <a:endParaRPr lang="es-ES" sz="1400" dirty="0">
              <a:solidFill>
                <a:srgbClr val="000000"/>
              </a:solidFill>
              <a:latin typeface="Arimo"/>
            </a:endParaRPr>
          </a:p>
          <a:p>
            <a:r>
              <a:rPr lang="es-ES" b="1" dirty="0">
                <a:solidFill>
                  <a:srgbClr val="0070C0"/>
                </a:solidFill>
                <a:latin typeface="Arimo"/>
              </a:rPr>
              <a:t>Artículo 114. Figuras de la gestión colectiva de contrataciones en origen.</a:t>
            </a:r>
          </a:p>
          <a:p>
            <a:r>
              <a:rPr lang="es-ES" sz="1600" dirty="0">
                <a:solidFill>
                  <a:srgbClr val="000000"/>
                </a:solidFill>
                <a:latin typeface="Arimo"/>
              </a:rPr>
              <a:t>La gestión colectiva se podrá utilizar para las siguientes figuras:</a:t>
            </a:r>
          </a:p>
          <a:p>
            <a:r>
              <a:rPr lang="es-ES" sz="1600" dirty="0">
                <a:solidFill>
                  <a:srgbClr val="000000"/>
                </a:solidFill>
                <a:latin typeface="Arimo"/>
              </a:rPr>
              <a:t>a) Migración de carácter estable para la contratación de forma colectiva de personas trabajadoras extranjeras en origen mediante la gestión simultánea de sus autorizaciones iniciales de residencia y trabajo por cuenta ajena.</a:t>
            </a:r>
          </a:p>
          <a:p>
            <a:r>
              <a:rPr lang="es-ES" sz="1600" dirty="0">
                <a:solidFill>
                  <a:srgbClr val="000000"/>
                </a:solidFill>
                <a:latin typeface="Arimo"/>
              </a:rPr>
              <a:t>b) Migración circular para la contratación fijo-discontinua de forma colectiva de personas trabajadoras en su país de procedencia mediante la gestión simultánea de autorizaciones de residencia y trabajo para actividades de temporada y la gestión de los llamamientos para sus entradas posteriores durante la vigencia plurianual de la autorización.</a:t>
            </a:r>
          </a:p>
          <a:p>
            <a:r>
              <a:rPr lang="es-ES" sz="1600" dirty="0">
                <a:solidFill>
                  <a:srgbClr val="000000"/>
                </a:solidFill>
                <a:latin typeface="Arimo"/>
              </a:rPr>
              <a:t>c) Visados de búsqueda de empleo.</a:t>
            </a:r>
            <a:endParaRPr lang="es-ES" sz="1600" dirty="0">
              <a:solidFill>
                <a:srgbClr val="000000"/>
              </a:solidFill>
              <a:effectLst/>
              <a:highlight>
                <a:srgbClr val="FFFF00"/>
              </a:highlight>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B5D7BE65-8E33-C455-3A68-510ADA87E542}"/>
              </a:ext>
            </a:extLst>
          </p:cNvPr>
          <p:cNvSpPr txBox="1"/>
          <p:nvPr/>
        </p:nvSpPr>
        <p:spPr>
          <a:xfrm>
            <a:off x="442913" y="104776"/>
            <a:ext cx="11306174" cy="7318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6. Actividades de temporada</a:t>
            </a:r>
          </a:p>
        </p:txBody>
      </p:sp>
      <p:pic>
        <p:nvPicPr>
          <p:cNvPr id="19458" name="Picture 2">
            <a:extLst>
              <a:ext uri="{FF2B5EF4-FFF2-40B4-BE49-F238E27FC236}">
                <a16:creationId xmlns:a16="http://schemas.microsoft.com/office/drawing/2014/main" id="{27E341B5-847C-01D5-34A9-D662E69D7CC9}"/>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64174"/>
            <a:ext cx="1352550" cy="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8777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D77BA-B31F-D879-69A2-591256ECD10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512B9E45-DD76-ACAB-F59B-F6E14EB6AD1D}"/>
              </a:ext>
            </a:extLst>
          </p:cNvPr>
          <p:cNvSpPr txBox="1"/>
          <p:nvPr/>
        </p:nvSpPr>
        <p:spPr>
          <a:xfrm>
            <a:off x="442913" y="1254642"/>
            <a:ext cx="11306175" cy="4539704"/>
          </a:xfrm>
          <a:prstGeom prst="rect">
            <a:avLst/>
          </a:prstGeom>
          <a:noFill/>
        </p:spPr>
        <p:txBody>
          <a:bodyPr wrap="square">
            <a:spAutoFit/>
          </a:bodyPr>
          <a:lstStyle/>
          <a:p>
            <a:endParaRPr lang="es-ES" sz="1400" dirty="0">
              <a:solidFill>
                <a:srgbClr val="000000"/>
              </a:solidFill>
              <a:latin typeface="Arimo"/>
            </a:endParaRPr>
          </a:p>
          <a:p>
            <a:r>
              <a:rPr lang="es-ES" sz="1400" dirty="0">
                <a:solidFill>
                  <a:srgbClr val="000000"/>
                </a:solidFill>
                <a:latin typeface="Arimo"/>
              </a:rPr>
              <a:t>Sección 2.ª Residencia temporal por circunstancias excepcionales por razones de arraigo</a:t>
            </a:r>
          </a:p>
          <a:p>
            <a:endParaRPr lang="es-ES" sz="1400" dirty="0">
              <a:solidFill>
                <a:srgbClr val="000000"/>
              </a:solidFill>
              <a:latin typeface="Arimo"/>
            </a:endParaRPr>
          </a:p>
          <a:p>
            <a:r>
              <a:rPr lang="es-ES" b="1" dirty="0">
                <a:solidFill>
                  <a:srgbClr val="0070C0"/>
                </a:solidFill>
                <a:latin typeface="Arimo"/>
              </a:rPr>
              <a:t>Artículo 125. Tipos de autorización de residencia temporal por razones de arraigo.</a:t>
            </a:r>
          </a:p>
          <a:p>
            <a:endParaRPr lang="es-ES" sz="1400" dirty="0">
              <a:solidFill>
                <a:srgbClr val="000000"/>
              </a:solidFill>
              <a:latin typeface="Arimo"/>
            </a:endParaRPr>
          </a:p>
          <a:p>
            <a:r>
              <a:rPr lang="es-ES" sz="1600" dirty="0">
                <a:solidFill>
                  <a:srgbClr val="000000"/>
                </a:solidFill>
                <a:latin typeface="Arimo"/>
              </a:rPr>
              <a:t>1. Se concederá una autorización de residencia temporal por razones de arraigo a las personas extranjeras que se encuentren en España, cuando existan vínculos con el lugar en el que residen, ya sean de tipo económico, social, familiar, laboral o formativo, siempre que cumplan con los requisitos establecidos en los artículos 126 y 127.</a:t>
            </a:r>
          </a:p>
          <a:p>
            <a:endParaRPr lang="es-ES" sz="1600" dirty="0">
              <a:solidFill>
                <a:srgbClr val="000000"/>
              </a:solidFill>
              <a:latin typeface="Arimo"/>
            </a:endParaRPr>
          </a:p>
          <a:p>
            <a:r>
              <a:rPr lang="es-ES" sz="1600" dirty="0">
                <a:solidFill>
                  <a:srgbClr val="000000"/>
                </a:solidFill>
                <a:latin typeface="Arimo"/>
              </a:rPr>
              <a:t>Las autorizaciones de residencia temporal por razones de arraigo pueden ser de los siguientes tipos:</a:t>
            </a:r>
          </a:p>
          <a:p>
            <a:r>
              <a:rPr lang="es-ES" b="1" dirty="0">
                <a:solidFill>
                  <a:srgbClr val="C00000"/>
                </a:solidFill>
                <a:latin typeface="Arimo"/>
              </a:rPr>
              <a:t>a) Por razón de arraigo de segunda oportunidad.</a:t>
            </a:r>
          </a:p>
          <a:p>
            <a:r>
              <a:rPr lang="es-ES" b="1" dirty="0">
                <a:solidFill>
                  <a:srgbClr val="C00000"/>
                </a:solidFill>
                <a:latin typeface="Arimo"/>
              </a:rPr>
              <a:t>b) Por razón de arraigo sociolaboral.</a:t>
            </a:r>
          </a:p>
          <a:p>
            <a:r>
              <a:rPr lang="es-ES" b="1" dirty="0">
                <a:solidFill>
                  <a:srgbClr val="C00000"/>
                </a:solidFill>
                <a:latin typeface="Arimo"/>
              </a:rPr>
              <a:t>c) Por razón de arraigo social.</a:t>
            </a:r>
          </a:p>
          <a:p>
            <a:r>
              <a:rPr lang="es-ES" b="1" dirty="0">
                <a:solidFill>
                  <a:srgbClr val="C00000"/>
                </a:solidFill>
                <a:latin typeface="Arimo"/>
              </a:rPr>
              <a:t>d) Por razón de arraigo socioformativo.</a:t>
            </a:r>
          </a:p>
          <a:p>
            <a:r>
              <a:rPr lang="es-ES" b="1" dirty="0">
                <a:solidFill>
                  <a:srgbClr val="C00000"/>
                </a:solidFill>
                <a:latin typeface="Arimo"/>
              </a:rPr>
              <a:t>e) Por razón de arraigo familiar.</a:t>
            </a:r>
          </a:p>
          <a:p>
            <a:endParaRPr lang="es-ES" sz="1600" dirty="0">
              <a:solidFill>
                <a:srgbClr val="000000"/>
              </a:solidFill>
              <a:latin typeface="Arimo"/>
            </a:endParaRPr>
          </a:p>
          <a:p>
            <a:r>
              <a:rPr lang="es-ES" sz="1600" dirty="0">
                <a:solidFill>
                  <a:srgbClr val="000000"/>
                </a:solidFill>
                <a:latin typeface="Arimo"/>
              </a:rPr>
              <a:t>2. La duración de </a:t>
            </a:r>
            <a:r>
              <a:rPr lang="es-ES" sz="1600" b="1" dirty="0">
                <a:solidFill>
                  <a:srgbClr val="000000"/>
                </a:solidFill>
                <a:latin typeface="Arimo"/>
              </a:rPr>
              <a:t>estas autorizaciones es de un año, salvo por razón de arraigo familiar, cuya duración será de cinco años.</a:t>
            </a:r>
          </a:p>
          <a:p>
            <a:endParaRPr lang="es-ES" sz="1300" dirty="0">
              <a:solidFill>
                <a:srgbClr val="000000"/>
              </a:solidFill>
              <a:effectLst/>
              <a:highlight>
                <a:srgbClr val="FFFF00"/>
              </a:highlight>
              <a:latin typeface="Arimo"/>
              <a:ea typeface="Aptos" panose="020B0004020202020204" pitchFamily="34" charset="0"/>
              <a:cs typeface="Arimo"/>
            </a:endParaRPr>
          </a:p>
        </p:txBody>
      </p:sp>
      <p:sp>
        <p:nvSpPr>
          <p:cNvPr id="4" name="CuadroTexto 3">
            <a:extLst>
              <a:ext uri="{FF2B5EF4-FFF2-40B4-BE49-F238E27FC236}">
                <a16:creationId xmlns:a16="http://schemas.microsoft.com/office/drawing/2014/main" id="{63FC2D56-C9F3-CE1A-B06D-446E33F9A2A3}"/>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0482" name="Picture 2">
            <a:extLst>
              <a:ext uri="{FF2B5EF4-FFF2-40B4-BE49-F238E27FC236}">
                <a16:creationId xmlns:a16="http://schemas.microsoft.com/office/drawing/2014/main" id="{1B5C18F6-2544-15A7-0117-7B226A9C8095}"/>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355533"/>
            <a:ext cx="1352550" cy="397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107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2AA93-CE5E-F6EA-2A3A-55E849CB45C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F99332C2-91E8-2074-4D7A-B3E28FFE220D}"/>
              </a:ext>
            </a:extLst>
          </p:cNvPr>
          <p:cNvSpPr txBox="1"/>
          <p:nvPr/>
        </p:nvSpPr>
        <p:spPr>
          <a:xfrm>
            <a:off x="442914" y="836613"/>
            <a:ext cx="11306174" cy="4293483"/>
          </a:xfrm>
          <a:prstGeom prst="rect">
            <a:avLst/>
          </a:prstGeom>
          <a:noFill/>
        </p:spPr>
        <p:txBody>
          <a:bodyPr wrap="square">
            <a:spAutoFit/>
          </a:bodyPr>
          <a:lstStyle/>
          <a:p>
            <a:endParaRPr lang="es-ES" sz="1400" dirty="0">
              <a:solidFill>
                <a:srgbClr val="000000"/>
              </a:solidFill>
              <a:latin typeface="Arimo"/>
            </a:endParaRPr>
          </a:p>
          <a:p>
            <a:endParaRPr lang="es-ES" sz="1400" dirty="0">
              <a:solidFill>
                <a:srgbClr val="000000"/>
              </a:solidFill>
              <a:latin typeface="Arimo"/>
            </a:endParaRPr>
          </a:p>
          <a:p>
            <a:r>
              <a:rPr lang="es-ES" b="1" dirty="0">
                <a:solidFill>
                  <a:srgbClr val="0070C0"/>
                </a:solidFill>
                <a:latin typeface="Arimo"/>
              </a:rPr>
              <a:t>Artículo 126. </a:t>
            </a:r>
            <a:r>
              <a:rPr lang="es-ES" b="1" dirty="0">
                <a:solidFill>
                  <a:srgbClr val="C00000"/>
                </a:solidFill>
                <a:latin typeface="Arimo"/>
              </a:rPr>
              <a:t>Requisitos generales</a:t>
            </a:r>
            <a:r>
              <a:rPr lang="es-ES" b="1" dirty="0">
                <a:solidFill>
                  <a:srgbClr val="0070C0"/>
                </a:solidFill>
                <a:latin typeface="Arimo"/>
              </a:rPr>
              <a:t>.</a:t>
            </a:r>
          </a:p>
          <a:p>
            <a:endParaRPr lang="es-ES" sz="1600" dirty="0">
              <a:solidFill>
                <a:srgbClr val="000000"/>
              </a:solidFill>
              <a:latin typeface="Arimo"/>
            </a:endParaRPr>
          </a:p>
          <a:p>
            <a:pPr>
              <a:spcBef>
                <a:spcPts val="600"/>
              </a:spcBef>
              <a:spcAft>
                <a:spcPts val="600"/>
              </a:spcAft>
            </a:pPr>
            <a:r>
              <a:rPr lang="es-ES" sz="1600" dirty="0">
                <a:solidFill>
                  <a:srgbClr val="000000"/>
                </a:solidFill>
                <a:latin typeface="Arimo"/>
              </a:rPr>
              <a:t>Se podrá conceder una autorización de residencia temporal por las razones de arraigo establecidas en el artículo anterior cuando la persona extranjera cumpla de forma acumulativa los siguientes requisitos generales:</a:t>
            </a:r>
          </a:p>
          <a:p>
            <a:pPr>
              <a:spcBef>
                <a:spcPts val="600"/>
              </a:spcBef>
              <a:spcAft>
                <a:spcPts val="600"/>
              </a:spcAft>
            </a:pPr>
            <a:r>
              <a:rPr lang="es-ES" sz="1600" dirty="0">
                <a:solidFill>
                  <a:srgbClr val="000000"/>
                </a:solidFill>
                <a:latin typeface="Arimo"/>
              </a:rPr>
              <a:t>a</a:t>
            </a:r>
            <a:r>
              <a:rPr lang="es-ES" sz="1600" b="1" dirty="0">
                <a:solidFill>
                  <a:srgbClr val="FF0000"/>
                </a:solidFill>
                <a:latin typeface="Arimo"/>
              </a:rPr>
              <a:t>) Encontrarse en España y no tener la condición de solicitante de protección internacional </a:t>
            </a:r>
            <a:r>
              <a:rPr lang="es-ES" sz="1600" dirty="0">
                <a:solidFill>
                  <a:srgbClr val="FF0000"/>
                </a:solidFill>
                <a:latin typeface="Arimo"/>
              </a:rPr>
              <a:t>en el momento de la presentación de la solicitud ni durante su tramitación</a:t>
            </a:r>
            <a:r>
              <a:rPr lang="es-ES" sz="1600" dirty="0">
                <a:solidFill>
                  <a:srgbClr val="000000"/>
                </a:solidFill>
                <a:latin typeface="Arimo"/>
              </a:rPr>
              <a:t>. A tal efecto, se entenderá por solicitante de protección internacional a aquella persona extranjera que haya formulado una solicitud de protección internacional sobre la que no se haya adoptado una resolución firme en sede administrativa, y, en su caso, judicial.</a:t>
            </a:r>
          </a:p>
          <a:p>
            <a:pPr>
              <a:spcBef>
                <a:spcPts val="600"/>
              </a:spcBef>
              <a:spcAft>
                <a:spcPts val="600"/>
              </a:spcAft>
            </a:pPr>
            <a:r>
              <a:rPr lang="es-ES" sz="1600" dirty="0">
                <a:solidFill>
                  <a:srgbClr val="000000"/>
                </a:solidFill>
                <a:latin typeface="Arimo"/>
              </a:rPr>
              <a:t>b) Haber permanecido en territorio nacional de forma continuada durante, al menos, </a:t>
            </a:r>
            <a:r>
              <a:rPr lang="es-ES" sz="1600" dirty="0">
                <a:solidFill>
                  <a:srgbClr val="FF0000"/>
                </a:solidFill>
                <a:latin typeface="Arimo"/>
              </a:rPr>
              <a:t>los dos años anteriores </a:t>
            </a:r>
            <a:r>
              <a:rPr lang="es-ES" sz="1600" dirty="0">
                <a:solidFill>
                  <a:srgbClr val="000000"/>
                </a:solidFill>
                <a:latin typeface="Arimo"/>
              </a:rPr>
              <a:t>a la presentación de dicha solicitud. A estos efectos, cuando la persona extranjera </a:t>
            </a:r>
            <a:r>
              <a:rPr lang="es-ES" sz="1600" b="1" u="sng" dirty="0">
                <a:solidFill>
                  <a:srgbClr val="000000"/>
                </a:solidFill>
                <a:latin typeface="Arimo"/>
              </a:rPr>
              <a:t>haya sido solicitante de protección internacional, no será computable el tiempo de permanencia en España durante la tramitación de la solicitud de protección internacional hasta su resolución firme en sede administrativa, y, en su caso, judicial.</a:t>
            </a:r>
          </a:p>
          <a:p>
            <a:pPr>
              <a:spcBef>
                <a:spcPts val="600"/>
              </a:spcBef>
              <a:spcAft>
                <a:spcPts val="600"/>
              </a:spcAft>
            </a:pPr>
            <a:r>
              <a:rPr lang="es-ES" sz="1600" dirty="0">
                <a:solidFill>
                  <a:srgbClr val="000000"/>
                </a:solidFill>
                <a:latin typeface="Arimo"/>
              </a:rPr>
              <a:t> El arraigo familiar no requerirá ninguna permanencia mínima</a:t>
            </a:r>
            <a:endParaRPr lang="es-ES" sz="13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69E3C2D4-94C4-3A79-FC35-A41F3374505D}"/>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1506" name="Picture 2">
            <a:extLst>
              <a:ext uri="{FF2B5EF4-FFF2-40B4-BE49-F238E27FC236}">
                <a16:creationId xmlns:a16="http://schemas.microsoft.com/office/drawing/2014/main" id="{49A71F85-2B10-E9FE-AEDE-C8DA02EA0E00}"/>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355533"/>
            <a:ext cx="1352550" cy="502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8499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41403-5D2F-AB3E-CFA4-A40346C8EEC1}"/>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93D4C42E-7E53-E255-A9B4-71EDE2019913}"/>
              </a:ext>
            </a:extLst>
          </p:cNvPr>
          <p:cNvSpPr txBox="1"/>
          <p:nvPr/>
        </p:nvSpPr>
        <p:spPr>
          <a:xfrm>
            <a:off x="320694" y="1017367"/>
            <a:ext cx="11550612" cy="5129994"/>
          </a:xfrm>
          <a:prstGeom prst="rect">
            <a:avLst/>
          </a:prstGeom>
          <a:noFill/>
        </p:spPr>
        <p:txBody>
          <a:bodyPr wrap="square">
            <a:spAutoFit/>
          </a:bodyPr>
          <a:lstStyle/>
          <a:p>
            <a:endParaRPr lang="es-ES" sz="1400" dirty="0">
              <a:solidFill>
                <a:srgbClr val="000000"/>
              </a:solidFill>
              <a:latin typeface="Arimo"/>
            </a:endParaRPr>
          </a:p>
          <a:p>
            <a:r>
              <a:rPr lang="es-ES" b="1" dirty="0">
                <a:solidFill>
                  <a:srgbClr val="0070C0"/>
                </a:solidFill>
                <a:latin typeface="Arimo"/>
              </a:rPr>
              <a:t>Artículo 127. </a:t>
            </a:r>
            <a:r>
              <a:rPr lang="es-ES" b="1" dirty="0">
                <a:solidFill>
                  <a:srgbClr val="C00000"/>
                </a:solidFill>
                <a:latin typeface="Arimo"/>
              </a:rPr>
              <a:t>Requisitos específicos</a:t>
            </a:r>
            <a:r>
              <a:rPr lang="es-ES" b="1" dirty="0">
                <a:solidFill>
                  <a:srgbClr val="0070C0"/>
                </a:solidFill>
                <a:latin typeface="Arimo"/>
              </a:rPr>
              <a:t>.</a:t>
            </a:r>
          </a:p>
          <a:p>
            <a:pPr>
              <a:spcBef>
                <a:spcPts val="600"/>
              </a:spcBef>
              <a:spcAft>
                <a:spcPts val="600"/>
              </a:spcAft>
            </a:pPr>
            <a:r>
              <a:rPr lang="es-ES" sz="1600" dirty="0">
                <a:solidFill>
                  <a:srgbClr val="000000"/>
                </a:solidFill>
                <a:latin typeface="Arimo"/>
              </a:rPr>
              <a:t>La persona extranjera solicitante deberá cumplir, además de los requisitos generales del artículo anterior, los siguientes requisitos específicos en función de la razón del arraigo:</a:t>
            </a:r>
          </a:p>
          <a:p>
            <a:pPr>
              <a:spcBef>
                <a:spcPts val="600"/>
              </a:spcBef>
              <a:spcAft>
                <a:spcPts val="600"/>
              </a:spcAft>
            </a:pPr>
            <a:r>
              <a:rPr lang="es-ES" sz="1600" dirty="0">
                <a:solidFill>
                  <a:srgbClr val="000000"/>
                </a:solidFill>
                <a:latin typeface="Arimo"/>
              </a:rPr>
              <a:t>a) </a:t>
            </a:r>
            <a:r>
              <a:rPr lang="es-ES" sz="1600" b="1" dirty="0">
                <a:solidFill>
                  <a:srgbClr val="FF0000"/>
                </a:solidFill>
                <a:latin typeface="Arimo"/>
              </a:rPr>
              <a:t>Para el arraigo de segunda oportunidad</a:t>
            </a:r>
            <a:r>
              <a:rPr lang="es-ES" sz="1600" dirty="0">
                <a:solidFill>
                  <a:srgbClr val="000000"/>
                </a:solidFill>
                <a:latin typeface="Arimo"/>
              </a:rPr>
              <a:t>, haber sido titular de una autorización de residencia, que no hubiera sido otorgada por circunstancias excepcionales, en los dos años inmediatamente anteriores a la fecha de presentación de la solicitud, y cuya renovación no se hubiera producido por motivos distintos a razones de orden público, seguridad y salud pública. No obstante, será posible solicitarlo si existe sentencia denegatoria, sobreseimiento o absolución de la pena.</a:t>
            </a:r>
          </a:p>
          <a:p>
            <a:pPr>
              <a:spcBef>
                <a:spcPts val="600"/>
              </a:spcBef>
              <a:spcAft>
                <a:spcPts val="600"/>
              </a:spcAft>
            </a:pPr>
            <a:r>
              <a:rPr lang="es-ES" sz="1600" dirty="0">
                <a:solidFill>
                  <a:srgbClr val="000000"/>
                </a:solidFill>
                <a:latin typeface="Arimo"/>
              </a:rPr>
              <a:t>b) </a:t>
            </a:r>
            <a:r>
              <a:rPr lang="es-ES" sz="1600" b="1" dirty="0">
                <a:solidFill>
                  <a:srgbClr val="FF0000"/>
                </a:solidFill>
                <a:latin typeface="Arimo"/>
              </a:rPr>
              <a:t>Para el arraigo sociolaboral</a:t>
            </a:r>
            <a:r>
              <a:rPr lang="es-ES" sz="1600" dirty="0">
                <a:solidFill>
                  <a:srgbClr val="000000"/>
                </a:solidFill>
                <a:latin typeface="Arimo"/>
              </a:rPr>
              <a:t>, la aportación de uno o varios contratos de trabajo que garantice al menos el salario mínimo interprofesional o el salario establecido, en su caso, en el convenio colectivo aplicable, en el momento de la solicitud, en proporción a la jornada trabajada, y cuya suma represente una jornada semanal no inferior a veinte horas en cómputo global. Podrá aportarse más de un contrato de trabajo en los siguientes supuestos:</a:t>
            </a:r>
          </a:p>
          <a:p>
            <a:pPr>
              <a:spcBef>
                <a:spcPts val="600"/>
              </a:spcBef>
              <a:spcAft>
                <a:spcPts val="600"/>
              </a:spcAft>
            </a:pPr>
            <a:r>
              <a:rPr lang="es-ES" sz="1600" dirty="0">
                <a:solidFill>
                  <a:srgbClr val="000000"/>
                </a:solidFill>
                <a:latin typeface="Arimo"/>
              </a:rPr>
              <a:t>1.º En el caso de la realización de trabajos de naturaleza estacional o vinculados a actividades productivas de temporada se podrán presentar dos o más contratos, con distintos empleadores y concatenados.</a:t>
            </a:r>
          </a:p>
          <a:p>
            <a:pPr>
              <a:spcBef>
                <a:spcPts val="600"/>
              </a:spcBef>
              <a:spcAft>
                <a:spcPts val="600"/>
              </a:spcAft>
            </a:pPr>
            <a:r>
              <a:rPr lang="es-ES" sz="1600" dirty="0">
                <a:solidFill>
                  <a:srgbClr val="000000"/>
                </a:solidFill>
                <a:latin typeface="Arimo"/>
              </a:rPr>
              <a:t>2.º En el caso de desarrollo de actividades en una misma o distinta ocupación, trabajando parcialmente y de manera simultánea para más de un empleador, se admitirá la presentación de varios contratos.</a:t>
            </a:r>
          </a:p>
          <a:p>
            <a:pPr lvl="0" indent="-342900">
              <a:lnSpc>
                <a:spcPct val="107000"/>
              </a:lnSpc>
              <a:spcBef>
                <a:spcPts val="600"/>
              </a:spcBef>
              <a:spcAft>
                <a:spcPts val="600"/>
              </a:spcAft>
              <a:buFont typeface="+mj-lt"/>
              <a:buAutoNum type="alphaLcParenR"/>
            </a:pPr>
            <a:r>
              <a:rPr lang="es-ES" sz="1600" dirty="0">
                <a:solidFill>
                  <a:srgbClr val="000000"/>
                </a:solidFill>
                <a:latin typeface="Arimo"/>
              </a:rPr>
              <a:t>El empleador o empleadores deberá cumplir los requisitos del artículo 74 excepto lo establecido en el apartado 1.a).</a:t>
            </a:r>
            <a:endParaRPr lang="es-ES" sz="1600" dirty="0">
              <a:solidFill>
                <a:srgbClr val="000000"/>
              </a:solidFill>
              <a:effectLst/>
              <a:highlight>
                <a:srgbClr val="FFFF00"/>
              </a:highlight>
              <a:latin typeface="Arimo"/>
              <a:ea typeface="Aptos" panose="020B0004020202020204" pitchFamily="34" charset="0"/>
              <a:cs typeface="Arimo"/>
            </a:endParaRPr>
          </a:p>
        </p:txBody>
      </p:sp>
      <p:sp>
        <p:nvSpPr>
          <p:cNvPr id="2" name="CuadroTexto 1">
            <a:extLst>
              <a:ext uri="{FF2B5EF4-FFF2-40B4-BE49-F238E27FC236}">
                <a16:creationId xmlns:a16="http://schemas.microsoft.com/office/drawing/2014/main" id="{4D067E87-A5CE-B33A-D37E-A4490C918563}"/>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2530" name="Picture 2">
            <a:extLst>
              <a:ext uri="{FF2B5EF4-FFF2-40B4-BE49-F238E27FC236}">
                <a16:creationId xmlns:a16="http://schemas.microsoft.com/office/drawing/2014/main" id="{376823F2-BE80-3193-BCE3-F031D6FCED0D}"/>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64174"/>
            <a:ext cx="1352550" cy="393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2649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2FBD9-998B-80E0-BFB4-1EE71004570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4A5D0A4E-02F7-E745-3AAE-9982F1E6FA5A}"/>
              </a:ext>
            </a:extLst>
          </p:cNvPr>
          <p:cNvSpPr txBox="1"/>
          <p:nvPr/>
        </p:nvSpPr>
        <p:spPr>
          <a:xfrm>
            <a:off x="460525" y="1413063"/>
            <a:ext cx="11306174" cy="4770537"/>
          </a:xfrm>
          <a:prstGeom prst="rect">
            <a:avLst/>
          </a:prstGeom>
          <a:noFill/>
        </p:spPr>
        <p:txBody>
          <a:bodyPr wrap="square">
            <a:spAutoFit/>
          </a:bodyPr>
          <a:lstStyle/>
          <a:p>
            <a:r>
              <a:rPr lang="es-ES" b="1" dirty="0">
                <a:solidFill>
                  <a:srgbClr val="0070C0"/>
                </a:solidFill>
                <a:latin typeface="Arimo"/>
              </a:rPr>
              <a:t>Artículo 127. </a:t>
            </a:r>
            <a:r>
              <a:rPr lang="es-ES" b="1" dirty="0">
                <a:solidFill>
                  <a:srgbClr val="C00000"/>
                </a:solidFill>
                <a:latin typeface="Arimo"/>
              </a:rPr>
              <a:t>Requisitos específicos</a:t>
            </a:r>
            <a:r>
              <a:rPr lang="es-ES" b="1" dirty="0">
                <a:solidFill>
                  <a:srgbClr val="0070C0"/>
                </a:solidFill>
                <a:latin typeface="Arimo"/>
              </a:rPr>
              <a:t>. (cont.)</a:t>
            </a:r>
          </a:p>
          <a:p>
            <a:endParaRPr lang="es-ES" sz="1400" dirty="0">
              <a:solidFill>
                <a:srgbClr val="000000"/>
              </a:solidFill>
              <a:latin typeface="Arimo"/>
            </a:endParaRPr>
          </a:p>
          <a:p>
            <a:r>
              <a:rPr lang="es-ES" sz="1600" dirty="0">
                <a:solidFill>
                  <a:srgbClr val="000000"/>
                </a:solidFill>
                <a:latin typeface="Arimo"/>
              </a:rPr>
              <a:t>c) Para el arraigo social, siempre que existan vínculos familiares con otras personas extranjeras titulares de una autorización de residencia y que se justifique disponer de medios económicos suficientes para su mantenimiento que, en todo caso, deberán alcanzar, al menos, el 100 % del </a:t>
            </a:r>
            <a:r>
              <a:rPr lang="es-ES" sz="1600" dirty="0" err="1">
                <a:solidFill>
                  <a:srgbClr val="000000"/>
                </a:solidFill>
                <a:latin typeface="Arimo"/>
              </a:rPr>
              <a:t>IPREM</a:t>
            </a:r>
            <a:r>
              <a:rPr lang="es-ES" sz="1600" dirty="0">
                <a:solidFill>
                  <a:srgbClr val="000000"/>
                </a:solidFill>
                <a:latin typeface="Arimo"/>
              </a:rPr>
              <a:t>. Estos vínculos familiares se referirán al cónyuge o pareja registrada y a los familiares en primer grado en línea directa. En caso de que no se acredite la existencia de ese tipo de vínculos familiares se valorará el esfuerzo de integración de la persona extranjera. Los medios económicos deberán estar disponibles en España y procederán de los familiares mencionados en el párrafo siguiente. Si se cumplen los requisitos del artículo 84, se podrá alegar que los medios proceden de una actividad por cuenta propia.</a:t>
            </a:r>
          </a:p>
          <a:p>
            <a:r>
              <a:rPr lang="es-ES" sz="1600" dirty="0">
                <a:solidFill>
                  <a:srgbClr val="000000"/>
                </a:solidFill>
                <a:latin typeface="Arimo"/>
              </a:rPr>
              <a:t>El esfuerzo de integración se acreditará mediante la aportación de un informe favorable de los órganos competentes de la Comunidad Autónoma de su lugar de residencia que recomienden la concesión de la autorización. El informe debe ser emitido en un plazo máximo de un mes desde su solicitud.</a:t>
            </a:r>
          </a:p>
          <a:p>
            <a:r>
              <a:rPr lang="es-ES" sz="1600" dirty="0">
                <a:solidFill>
                  <a:srgbClr val="000000"/>
                </a:solidFill>
                <a:latin typeface="Arimo"/>
              </a:rPr>
              <a:t>El informe, de ser favorable, certificará la participación en actividades formativas, el conocimiento y respeto de los valores constitucionales de España, los valores estatutarios de la Comunidad Autónoma en que se resida, los valores de la Unión Europea, los derechos humanos, las libertades públicas, la democracia, la tolerancia, la igualdad entre mujeres y hombres y, en su caso, el aprendizaje de las lenguas oficiales del lugar de residencia.</a:t>
            </a:r>
          </a:p>
          <a:p>
            <a:endParaRPr lang="es-ES" sz="1600" dirty="0">
              <a:solidFill>
                <a:srgbClr val="000000"/>
              </a:solidFill>
              <a:latin typeface="Arimo"/>
            </a:endParaRPr>
          </a:p>
          <a:p>
            <a:r>
              <a:rPr lang="es-ES" sz="1600" dirty="0">
                <a:solidFill>
                  <a:srgbClr val="000000"/>
                </a:solidFill>
                <a:latin typeface="Arimo"/>
              </a:rPr>
              <a:t>d) </a:t>
            </a:r>
            <a:r>
              <a:rPr lang="es-ES" sz="1600" b="1" dirty="0">
                <a:solidFill>
                  <a:srgbClr val="FF0000"/>
                </a:solidFill>
                <a:latin typeface="Arimo"/>
              </a:rPr>
              <a:t>Para el arraigo socioformativo estar matriculado </a:t>
            </a:r>
            <a:r>
              <a:rPr lang="es-ES" sz="1600" dirty="0">
                <a:solidFill>
                  <a:srgbClr val="000000"/>
                </a:solidFill>
                <a:latin typeface="Arimo"/>
              </a:rPr>
              <a:t>o estar cursando alguna de las formaciones referidas en los artículos 52.1.b)( Autorización de estancia de larga duración por estudios, movilidad de alumnos, servicios de voluntariado o actividades formativas.</a:t>
            </a:r>
          </a:p>
        </p:txBody>
      </p:sp>
      <p:sp>
        <p:nvSpPr>
          <p:cNvPr id="2" name="CuadroTexto 1">
            <a:extLst>
              <a:ext uri="{FF2B5EF4-FFF2-40B4-BE49-F238E27FC236}">
                <a16:creationId xmlns:a16="http://schemas.microsoft.com/office/drawing/2014/main" id="{4AB0650D-A427-2997-0F2C-C338219135EA}"/>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3554" name="Picture 2">
            <a:extLst>
              <a:ext uri="{FF2B5EF4-FFF2-40B4-BE49-F238E27FC236}">
                <a16:creationId xmlns:a16="http://schemas.microsoft.com/office/drawing/2014/main" id="{822B943B-3BCD-D565-1F8C-B4AAF82B7E7C}"/>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09853"/>
            <a:ext cx="1352550" cy="34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0035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6A42-0C74-6D6F-1ABA-5618CF9E627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A9CA6365-5399-4574-1B18-58BB7E0478CE}"/>
              </a:ext>
            </a:extLst>
          </p:cNvPr>
          <p:cNvSpPr txBox="1"/>
          <p:nvPr/>
        </p:nvSpPr>
        <p:spPr>
          <a:xfrm>
            <a:off x="460525" y="1413063"/>
            <a:ext cx="11306174" cy="584775"/>
          </a:xfrm>
          <a:prstGeom prst="rect">
            <a:avLst/>
          </a:prstGeom>
          <a:noFill/>
        </p:spPr>
        <p:txBody>
          <a:bodyPr wrap="square">
            <a:spAutoFit/>
          </a:bodyPr>
          <a:lstStyle/>
          <a:p>
            <a:r>
              <a:rPr lang="es-ES" b="1" dirty="0">
                <a:solidFill>
                  <a:srgbClr val="0070C0"/>
                </a:solidFill>
                <a:latin typeface="Arimo"/>
              </a:rPr>
              <a:t>Artículo 127. </a:t>
            </a:r>
            <a:r>
              <a:rPr lang="es-ES" b="1" dirty="0">
                <a:solidFill>
                  <a:srgbClr val="C00000"/>
                </a:solidFill>
                <a:latin typeface="Arimo"/>
              </a:rPr>
              <a:t>Requisitos específicos</a:t>
            </a:r>
            <a:r>
              <a:rPr lang="es-ES" b="1" dirty="0">
                <a:solidFill>
                  <a:srgbClr val="0070C0"/>
                </a:solidFill>
                <a:latin typeface="Arimo"/>
              </a:rPr>
              <a:t>. (cont.)</a:t>
            </a:r>
          </a:p>
          <a:p>
            <a:endParaRPr lang="es-ES" sz="1400" dirty="0">
              <a:solidFill>
                <a:srgbClr val="000000"/>
              </a:solidFill>
              <a:latin typeface="Arimo"/>
            </a:endParaRPr>
          </a:p>
        </p:txBody>
      </p:sp>
      <p:sp>
        <p:nvSpPr>
          <p:cNvPr id="2" name="CuadroTexto 1">
            <a:extLst>
              <a:ext uri="{FF2B5EF4-FFF2-40B4-BE49-F238E27FC236}">
                <a16:creationId xmlns:a16="http://schemas.microsoft.com/office/drawing/2014/main" id="{61D307D0-ECD0-FE01-6057-5C5D0F6CFDB8}"/>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3554" name="Picture 2">
            <a:extLst>
              <a:ext uri="{FF2B5EF4-FFF2-40B4-BE49-F238E27FC236}">
                <a16:creationId xmlns:a16="http://schemas.microsoft.com/office/drawing/2014/main" id="{229753B5-DCE1-E1FC-68E5-C133C5ACDA27}"/>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09853"/>
            <a:ext cx="1352550" cy="34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5F72E2B2-6458-1F84-6290-33D467F7EE7A}"/>
              </a:ext>
            </a:extLst>
          </p:cNvPr>
          <p:cNvSpPr txBox="1"/>
          <p:nvPr/>
        </p:nvSpPr>
        <p:spPr>
          <a:xfrm>
            <a:off x="442913" y="2156259"/>
            <a:ext cx="8703350" cy="3016210"/>
          </a:xfrm>
          <a:prstGeom prst="rect">
            <a:avLst/>
          </a:prstGeom>
          <a:noFill/>
        </p:spPr>
        <p:txBody>
          <a:bodyPr wrap="square">
            <a:spAutoFit/>
          </a:bodyPr>
          <a:lstStyle/>
          <a:p>
            <a:endParaRPr lang="es-ES" sz="2800" b="0" i="0" u="none" strike="noStrike" baseline="0" dirty="0">
              <a:solidFill>
                <a:srgbClr val="000000"/>
              </a:solidFill>
              <a:latin typeface="Arimo"/>
            </a:endParaRPr>
          </a:p>
          <a:p>
            <a:r>
              <a:rPr lang="es-ES" sz="1800" b="0" i="0" u="none" strike="noStrike" baseline="0" dirty="0">
                <a:solidFill>
                  <a:srgbClr val="000000"/>
                </a:solidFill>
                <a:latin typeface="Arimo"/>
              </a:rPr>
              <a:t>e) Para el de arraigo familiar:</a:t>
            </a:r>
          </a:p>
          <a:p>
            <a:r>
              <a:rPr lang="es-ES" sz="1800" b="0" i="0" u="none" strike="noStrike" baseline="0" dirty="0">
                <a:solidFill>
                  <a:srgbClr val="000000"/>
                </a:solidFill>
                <a:latin typeface="Arimo"/>
              </a:rPr>
              <a:t>1.º Ser padre, madre o tutor de un menor, nacional de otro Estado miembro de la Unión Europea, del Espacio Económico Europeo o de Suiza, siempre que al solicitar acredite residir en territorio nacional, tener a cargo al menor y convivir con éste o esté al corriente de sus obligaciones paternofiliales.</a:t>
            </a:r>
          </a:p>
          <a:p>
            <a:r>
              <a:rPr lang="es-ES" sz="1800" b="0" i="0" u="none" strike="noStrike" baseline="0" dirty="0">
                <a:solidFill>
                  <a:srgbClr val="000000"/>
                </a:solidFill>
                <a:latin typeface="Arimo"/>
              </a:rPr>
              <a:t>2.º Ser quien preste apoyo a una persona con discapacidad, que sea nacional de otro Estado miembro de la Unión Europea, del Espacio Económico Europeo o de Suiza, para el ejercicio de su capacidad jurídica, siempre que la persona solicitante sea su familiar, tenga a cargo a la persona con discapacidad y conviva con ella. </a:t>
            </a:r>
            <a:endParaRPr lang="es-ES" dirty="0"/>
          </a:p>
        </p:txBody>
      </p:sp>
    </p:spTree>
    <p:extLst>
      <p:ext uri="{BB962C8B-B14F-4D97-AF65-F5344CB8AC3E}">
        <p14:creationId xmlns:p14="http://schemas.microsoft.com/office/powerpoint/2010/main" val="2776559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55CF4-5160-A80D-C89B-79B3236E25CA}"/>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33277B20-8276-1451-E43E-64A86A20CC38}"/>
              </a:ext>
            </a:extLst>
          </p:cNvPr>
          <p:cNvSpPr txBox="1"/>
          <p:nvPr/>
        </p:nvSpPr>
        <p:spPr>
          <a:xfrm>
            <a:off x="180753" y="836613"/>
            <a:ext cx="11929731" cy="6278642"/>
          </a:xfrm>
          <a:prstGeom prst="rect">
            <a:avLst/>
          </a:prstGeom>
          <a:solidFill>
            <a:schemeClr val="bg1"/>
          </a:solidFill>
        </p:spPr>
        <p:txBody>
          <a:bodyPr wrap="square">
            <a:spAutoFit/>
          </a:bodyPr>
          <a:lstStyle/>
          <a:p>
            <a:r>
              <a:rPr lang="es-ES" b="1" dirty="0">
                <a:solidFill>
                  <a:srgbClr val="0070C0"/>
                </a:solidFill>
                <a:latin typeface="Arimo"/>
              </a:rPr>
              <a:t>Sección 3.ª Residencia temporal por circunstancias excepcionales por razones humanitarias, colaboración con autoridades, seguridad nacional o interés público</a:t>
            </a:r>
          </a:p>
          <a:p>
            <a:r>
              <a:rPr lang="es-ES" sz="1600" dirty="0">
                <a:solidFill>
                  <a:srgbClr val="000000"/>
                </a:solidFill>
                <a:latin typeface="Arimo"/>
              </a:rPr>
              <a:t>Se podrá conceder una autorización por razones humanitarias en los siguientes supuestos:</a:t>
            </a:r>
          </a:p>
          <a:p>
            <a:r>
              <a:rPr lang="es-ES" sz="1600" dirty="0">
                <a:solidFill>
                  <a:srgbClr val="000000"/>
                </a:solidFill>
                <a:latin typeface="Arimo"/>
              </a:rPr>
              <a:t>1. A las personas extranjeras a las que la persona titular del Ministerio del Interior haya autorizado la permanencia en España en alguno de los siguientes supuestos:</a:t>
            </a:r>
          </a:p>
          <a:p>
            <a:r>
              <a:rPr lang="es-ES" sz="1600" dirty="0">
                <a:solidFill>
                  <a:srgbClr val="000000"/>
                </a:solidFill>
                <a:latin typeface="Arimo"/>
              </a:rPr>
              <a:t>a) Conforme a lo previsto en los artículos 37.b) y 46.3 de la Ley 12/2009, de 30 de octubre, reguladora del derecho de asilo y de la protección subsidiaria.</a:t>
            </a:r>
          </a:p>
          <a:p>
            <a:r>
              <a:rPr lang="es-ES" sz="1600" dirty="0">
                <a:solidFill>
                  <a:srgbClr val="000000"/>
                </a:solidFill>
                <a:latin typeface="Arimo"/>
              </a:rPr>
              <a:t>b) A las personas extranjeras desplazadas conforme a la normativa sobre protección temporal en caso de afluencia masiva de personas desplazadas.</a:t>
            </a:r>
          </a:p>
          <a:p>
            <a:r>
              <a:rPr lang="es-ES" sz="1600" dirty="0">
                <a:solidFill>
                  <a:srgbClr val="000000"/>
                </a:solidFill>
                <a:latin typeface="Arimo"/>
              </a:rPr>
              <a:t>c) En los casos que prevea la normativa de desarrollo de la Ley 12/2009, de 30 de octubre.</a:t>
            </a:r>
          </a:p>
          <a:p>
            <a:r>
              <a:rPr lang="es-ES" sz="1600" dirty="0">
                <a:solidFill>
                  <a:srgbClr val="000000"/>
                </a:solidFill>
                <a:latin typeface="Arimo"/>
              </a:rPr>
              <a:t>2. A las personas extranjeras víctimas de los delitos tipificados en los artículos 311 a 318, 510, 511.1 y 512 de la Ley orgánica 10/1995, de 23 de noviembre, del Código Penal, de delitos en los que haya concurrido la circunstancia agravante de comisión por motivos racistas, antisemitas o de otra clase de discriminación tipificada en el artículo 22.4 del Código Penal, o de delitos por conductas violentas ejercidas en el entorno familiar, siempre que haya recaído resolución judicial finalizadora y firme del procedimiento judicial en la que se establezca la condición de víctima de tales delitos.</a:t>
            </a:r>
          </a:p>
          <a:p>
            <a:r>
              <a:rPr lang="es-ES" sz="1600" dirty="0">
                <a:solidFill>
                  <a:srgbClr val="000000"/>
                </a:solidFill>
                <a:latin typeface="Arimo"/>
              </a:rPr>
              <a:t>3. A las personas extranjeras que acrediten sufrir una enfermedad sobrevenida en España de carácter grave que requiera asistencia sanitaria especializada, no accesible en su país de origen, y que el hecho de ser interrumpida o de no recibirla suponga un grave riesgo para la salud o la vida.</a:t>
            </a:r>
          </a:p>
          <a:p>
            <a:r>
              <a:rPr lang="es-ES" sz="1600" dirty="0">
                <a:solidFill>
                  <a:srgbClr val="000000"/>
                </a:solidFill>
                <a:latin typeface="Arimo"/>
              </a:rPr>
              <a:t>A los efectos de acreditar esta necesidad, será preciso un informe clínico expedido por la autoridad sanitaria correspondiente. En caso de menores, esta autorización podrá hacerse extensiva, al progenitor o tutor del mismo que se encuentre con el menor en España en el momento en el que se presente la enfermedad sobrevenida y se responsabilice del mismo.</a:t>
            </a:r>
          </a:p>
          <a:p>
            <a:r>
              <a:rPr lang="es-ES" sz="1600" dirty="0">
                <a:solidFill>
                  <a:srgbClr val="000000"/>
                </a:solidFill>
                <a:latin typeface="Arimo"/>
              </a:rPr>
              <a:t>4. A las personas extranjeras que acrediten que su traslado al país del que son originarios o proceden, a efectos de solicitar el visado que corresponda, implica un peligro para su seguridad o la de su familia, y que reúnen los demás requisitos para obtener una autorización temporal de residencia o de residencia y trabajo.</a:t>
            </a:r>
          </a:p>
        </p:txBody>
      </p:sp>
      <p:sp>
        <p:nvSpPr>
          <p:cNvPr id="4" name="CuadroTexto 3">
            <a:extLst>
              <a:ext uri="{FF2B5EF4-FFF2-40B4-BE49-F238E27FC236}">
                <a16:creationId xmlns:a16="http://schemas.microsoft.com/office/drawing/2014/main" id="{6AB42132-5E85-FCBB-1579-D64601A364BD}"/>
              </a:ext>
            </a:extLst>
          </p:cNvPr>
          <p:cNvSpPr txBox="1"/>
          <p:nvPr/>
        </p:nvSpPr>
        <p:spPr>
          <a:xfrm>
            <a:off x="442913" y="104776"/>
            <a:ext cx="11306174" cy="7318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p:txBody>
      </p:sp>
    </p:spTree>
    <p:extLst>
      <p:ext uri="{BB962C8B-B14F-4D97-AF65-F5344CB8AC3E}">
        <p14:creationId xmlns:p14="http://schemas.microsoft.com/office/powerpoint/2010/main" val="3818869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45063-4FCA-33EA-CEFB-D8A39F91AB21}"/>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E3476DC9-7F2B-5E41-8EB2-6F4E114F524D}"/>
              </a:ext>
            </a:extLst>
          </p:cNvPr>
          <p:cNvSpPr txBox="1"/>
          <p:nvPr/>
        </p:nvSpPr>
        <p:spPr>
          <a:xfrm>
            <a:off x="442913" y="1336343"/>
            <a:ext cx="11306174" cy="4739759"/>
          </a:xfrm>
          <a:prstGeom prst="rect">
            <a:avLst/>
          </a:prstGeom>
          <a:noFill/>
        </p:spPr>
        <p:txBody>
          <a:bodyPr wrap="square">
            <a:spAutoFit/>
          </a:bodyPr>
          <a:lstStyle/>
          <a:p>
            <a:endParaRPr lang="es-ES" sz="1400" dirty="0">
              <a:solidFill>
                <a:srgbClr val="000000"/>
              </a:solidFill>
              <a:latin typeface="Arimo"/>
            </a:endParaRPr>
          </a:p>
          <a:p>
            <a:r>
              <a:rPr lang="es-ES" b="1" dirty="0">
                <a:solidFill>
                  <a:srgbClr val="0070C0"/>
                </a:solidFill>
                <a:latin typeface="Arimo"/>
              </a:rPr>
              <a:t>Artículo 129. Autorización de residencia temporal por circunstancias excepcionales de colaboración con autoridades, razones de seguridad nacional o interés público.</a:t>
            </a:r>
          </a:p>
          <a:p>
            <a:r>
              <a:rPr lang="es-ES" sz="1400" dirty="0">
                <a:solidFill>
                  <a:srgbClr val="000000"/>
                </a:solidFill>
                <a:latin typeface="Arimo"/>
              </a:rPr>
              <a:t>1. Se podrá conceder una autorización a las personas extranjeras que colaboren con las autoridades administrativas, policiales, fiscales o judiciales en cuestiones ajenas a la lucha contra redes organizadas, o cuando concurran razones de interés público o seguridad nacional que justifiquen la necesidad de autorizar su residencia en España. A estos efectos, dichas autoridades podrán instar a los órganos competentes la concesión de la autorización de residencia a la persona que se encuentre en alguno de estos supuestos.</a:t>
            </a:r>
          </a:p>
          <a:p>
            <a:r>
              <a:rPr lang="es-ES" sz="1400" dirty="0">
                <a:solidFill>
                  <a:srgbClr val="000000"/>
                </a:solidFill>
                <a:latin typeface="Arimo"/>
              </a:rPr>
              <a:t>2. La persona titular de la Delegación o Subdelegación de Gobierno podrá conceder una autorización de colaboración con la administración laboral o la autoridad judicial a aquellas personas que acrediten ante ellas, mediante cualquier medio de prueba, estar o haber estado trabajando en situación irregular durante un mínimo de seis meses en los dos años anteriores al inicio de la colaboración, y que cumplan con los requisitos del artículo 126, a excepción de los apartados a) y b). La solicitud podrá ser presentada por la persona interesada o de oficio por parte de la autoridad laboral, e incorporará la resolución judicial o administrativa, en este último caso, relativa al acta de infracción emitida por la Inspección de Trabajo y Seguridad Social.</a:t>
            </a:r>
          </a:p>
          <a:p>
            <a:endParaRPr lang="es-ES" sz="1400" dirty="0">
              <a:solidFill>
                <a:srgbClr val="000000"/>
              </a:solidFill>
              <a:latin typeface="Arimo"/>
            </a:endParaRPr>
          </a:p>
          <a:p>
            <a:r>
              <a:rPr lang="es-ES" sz="1400" b="1" dirty="0">
                <a:solidFill>
                  <a:srgbClr val="C00000"/>
                </a:solidFill>
                <a:latin typeface="Arimo"/>
              </a:rPr>
              <a:t>No será preciso acreditar la inexistencia de antecedentes en un tercer país cuando concurra alguno de los siguientes supuestos:</a:t>
            </a:r>
          </a:p>
          <a:p>
            <a:r>
              <a:rPr lang="es-ES" sz="1400" b="1" dirty="0">
                <a:solidFill>
                  <a:srgbClr val="C00000"/>
                </a:solidFill>
                <a:latin typeface="Arimo"/>
              </a:rPr>
              <a:t>1.º Haber permanecido de forma continuada en España durante los últimos cinco años inmediatamente anteriores a la fecha de presentación de la solicitud.</a:t>
            </a:r>
          </a:p>
          <a:p>
            <a:r>
              <a:rPr lang="es-ES" sz="1400" b="1" dirty="0">
                <a:solidFill>
                  <a:srgbClr val="C00000"/>
                </a:solidFill>
                <a:latin typeface="Arimo"/>
              </a:rPr>
              <a:t>2.º Haber acreditado esa circunstancia en otra solicitud anterior dentro de los cinco años inmediatamente anteriores a la fecha de presentación de la solicitud sin que se haya ausentado desde entonces del territorio nacional.</a:t>
            </a:r>
          </a:p>
          <a:p>
            <a:r>
              <a:rPr lang="es-ES" sz="1400" b="1" dirty="0">
                <a:solidFill>
                  <a:srgbClr val="C00000"/>
                </a:solidFill>
                <a:latin typeface="Arimo"/>
              </a:rPr>
              <a:t>La existencia de antecedentes en el informe policial no supondrá, por sí misma y de forma automática, causa de denegación de la autorización. En ese caso, el órgano competente valorará de forma casuística y circunstanciada, que la persona extranjera no suponga una amenaza para el orden público, la seguridad interior, la salud pública o las relaciones internacionales de ninguno de los Estados miembros de la Unión Europea.</a:t>
            </a:r>
          </a:p>
        </p:txBody>
      </p:sp>
      <p:sp>
        <p:nvSpPr>
          <p:cNvPr id="2" name="CuadroTexto 1">
            <a:extLst>
              <a:ext uri="{FF2B5EF4-FFF2-40B4-BE49-F238E27FC236}">
                <a16:creationId xmlns:a16="http://schemas.microsoft.com/office/drawing/2014/main" id="{4501E1B1-06B7-45FD-7AB8-DEB4C7CF1DE6}"/>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6626" name="Picture 2">
            <a:extLst>
              <a:ext uri="{FF2B5EF4-FFF2-40B4-BE49-F238E27FC236}">
                <a16:creationId xmlns:a16="http://schemas.microsoft.com/office/drawing/2014/main" id="{F291C23E-FBFA-916C-A8BC-C9F7598CAC72}"/>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00800"/>
            <a:ext cx="135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4838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5DFD8-B7EB-CBB7-682C-6B524EF492A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04FB7EFD-9CB1-E91D-EAB3-1FF39C4720FD}"/>
              </a:ext>
            </a:extLst>
          </p:cNvPr>
          <p:cNvSpPr txBox="1"/>
          <p:nvPr/>
        </p:nvSpPr>
        <p:spPr>
          <a:xfrm>
            <a:off x="442914" y="1719115"/>
            <a:ext cx="11306174" cy="3077766"/>
          </a:xfrm>
          <a:prstGeom prst="rect">
            <a:avLst/>
          </a:prstGeom>
          <a:noFill/>
        </p:spPr>
        <p:txBody>
          <a:bodyPr wrap="square">
            <a:spAutoFit/>
          </a:bodyPr>
          <a:lstStyle/>
          <a:p>
            <a:endParaRPr lang="es-ES" sz="1400" dirty="0">
              <a:solidFill>
                <a:srgbClr val="000000"/>
              </a:solidFill>
              <a:latin typeface="Arimo"/>
            </a:endParaRPr>
          </a:p>
          <a:p>
            <a:r>
              <a:rPr lang="es-ES" b="1" dirty="0">
                <a:solidFill>
                  <a:srgbClr val="0070C0"/>
                </a:solidFill>
                <a:latin typeface="Arimo"/>
              </a:rPr>
              <a:t>Artículo 131. Autorización de trabajo del titular de una autorización de residencia temporal por circunstancias excepcionales.</a:t>
            </a:r>
          </a:p>
          <a:p>
            <a:endParaRPr lang="es-ES" b="1" dirty="0">
              <a:solidFill>
                <a:srgbClr val="0070C0"/>
              </a:solidFill>
              <a:latin typeface="Arimo"/>
            </a:endParaRPr>
          </a:p>
          <a:p>
            <a:r>
              <a:rPr lang="es-ES" sz="1600" dirty="0">
                <a:solidFill>
                  <a:srgbClr val="000000"/>
                </a:solidFill>
                <a:latin typeface="Arimo"/>
              </a:rPr>
              <a:t>La concesión de una autorización de residencia temporal por circunstancias excepcionales prevista en este capítulo llevará aparejada una autorización de trabajo por cuenta propia o ajena en España sin limitación de ámbito geográfico y ocupación durante la vigencia de aquélla, con las siguientes excepciones:</a:t>
            </a:r>
          </a:p>
          <a:p>
            <a:r>
              <a:rPr lang="es-ES" sz="1600" dirty="0">
                <a:solidFill>
                  <a:srgbClr val="000000"/>
                </a:solidFill>
                <a:latin typeface="Arimo"/>
              </a:rPr>
              <a:t>a) La que se conceda a las personas que no hayan cumplido la edad mínima de admisión al trabajo.</a:t>
            </a:r>
          </a:p>
          <a:p>
            <a:r>
              <a:rPr lang="es-ES" sz="1600" dirty="0">
                <a:solidFill>
                  <a:srgbClr val="000000"/>
                </a:solidFill>
                <a:latin typeface="Arimo"/>
              </a:rPr>
              <a:t>b) La que se conceda por arraigo socioformativo que habilitará para trabajar por cuenta ajena un máximo de treinta horas a la semana en cómputo global, remuneradas como mínimo con el salario mínimo interprofesional o el salario establecido, en su caso, en el convenio colectivo aplicable, en el momento de la solicitud en proporción a la jornada trabajada.</a:t>
            </a:r>
          </a:p>
          <a:p>
            <a:endParaRPr lang="es-ES" sz="1400" dirty="0">
              <a:solidFill>
                <a:srgbClr val="000000"/>
              </a:solidFill>
              <a:latin typeface="Arimo"/>
            </a:endParaRPr>
          </a:p>
        </p:txBody>
      </p:sp>
      <p:sp>
        <p:nvSpPr>
          <p:cNvPr id="2" name="CuadroTexto 1">
            <a:extLst>
              <a:ext uri="{FF2B5EF4-FFF2-40B4-BE49-F238E27FC236}">
                <a16:creationId xmlns:a16="http://schemas.microsoft.com/office/drawing/2014/main" id="{CB487A09-298C-5BF1-75F0-2BD1802DFE35}"/>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7650" name="Picture 2">
            <a:extLst>
              <a:ext uri="{FF2B5EF4-FFF2-40B4-BE49-F238E27FC236}">
                <a16:creationId xmlns:a16="http://schemas.microsoft.com/office/drawing/2014/main" id="{552D2CBC-EE31-1626-BADC-FD617395E1B8}"/>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524625"/>
            <a:ext cx="13525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0721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número de diapositiva 9">
            <a:extLst>
              <a:ext uri="{FF2B5EF4-FFF2-40B4-BE49-F238E27FC236}">
                <a16:creationId xmlns:a16="http://schemas.microsoft.com/office/drawing/2014/main" id="{1F3608F2-4682-78B5-3E3C-3EB6EE9FA2C4}"/>
              </a:ext>
            </a:extLst>
          </p:cNvPr>
          <p:cNvSpPr>
            <a:spLocks noGrp="1"/>
          </p:cNvSpPr>
          <p:nvPr>
            <p:ph type="sldNum" sz="quarter" idx="4294967295"/>
          </p:nvPr>
        </p:nvSpPr>
        <p:spPr/>
        <p:txBody>
          <a:bodyPr/>
          <a:lstStyle/>
          <a:p>
            <a:endParaRPr lang="es-ES" dirty="0"/>
          </a:p>
        </p:txBody>
      </p:sp>
      <p:sp>
        <p:nvSpPr>
          <p:cNvPr id="2" name="CuadroTexto 1">
            <a:extLst>
              <a:ext uri="{FF2B5EF4-FFF2-40B4-BE49-F238E27FC236}">
                <a16:creationId xmlns:a16="http://schemas.microsoft.com/office/drawing/2014/main" id="{0BCAACF7-428A-014E-0C69-F0264BD2B10E}"/>
              </a:ext>
            </a:extLst>
          </p:cNvPr>
          <p:cNvSpPr txBox="1"/>
          <p:nvPr/>
        </p:nvSpPr>
        <p:spPr>
          <a:xfrm>
            <a:off x="2241952" y="1421563"/>
            <a:ext cx="8634953" cy="4092211"/>
          </a:xfrm>
          <a:prstGeom prst="rect">
            <a:avLst/>
          </a:prstGeom>
          <a:noFill/>
        </p:spPr>
        <p:txBody>
          <a:bodyPr wrap="square" rtlCol="0">
            <a:spAutoFit/>
          </a:bodyPr>
          <a:lstStyle/>
          <a:p>
            <a:pPr>
              <a:lnSpc>
                <a:spcPct val="150000"/>
              </a:lnSpc>
            </a:pPr>
            <a:r>
              <a:rPr lang="es-ES" sz="2200" dirty="0">
                <a:latin typeface="Arial" panose="020B0604020202020204" pitchFamily="34" charset="0"/>
                <a:cs typeface="Arial" panose="020B0604020202020204" pitchFamily="34" charset="0"/>
              </a:rPr>
              <a:t>1.	PUNTO DE PARTIDA</a:t>
            </a:r>
          </a:p>
          <a:p>
            <a:pPr>
              <a:lnSpc>
                <a:spcPct val="150000"/>
              </a:lnSpc>
            </a:pPr>
            <a:r>
              <a:rPr lang="es-ES" sz="2200" dirty="0">
                <a:latin typeface="Arial" panose="020B0604020202020204" pitchFamily="34" charset="0"/>
                <a:cs typeface="Arial" panose="020B0604020202020204" pitchFamily="34" charset="0"/>
              </a:rPr>
              <a:t>2.	ELEMENTOS A TENER EN CUENTA</a:t>
            </a:r>
          </a:p>
          <a:p>
            <a:pPr>
              <a:lnSpc>
                <a:spcPct val="150000"/>
              </a:lnSpc>
            </a:pPr>
            <a:r>
              <a:rPr lang="es-ES" sz="2200" dirty="0">
                <a:latin typeface="Arial" panose="020B0604020202020204" pitchFamily="34" charset="0"/>
                <a:cs typeface="Arial" panose="020B0604020202020204" pitchFamily="34" charset="0"/>
              </a:rPr>
              <a:t>3.	VISADOS</a:t>
            </a:r>
          </a:p>
          <a:p>
            <a:pPr>
              <a:lnSpc>
                <a:spcPct val="150000"/>
              </a:lnSpc>
            </a:pPr>
            <a:r>
              <a:rPr lang="es-ES" sz="2200" dirty="0">
                <a:latin typeface="Arial" panose="020B0604020202020204" pitchFamily="34" charset="0"/>
                <a:cs typeface="Arial" panose="020B0604020202020204" pitchFamily="34" charset="0"/>
              </a:rPr>
              <a:t>4.	RESIDENCIA TEMPORAL</a:t>
            </a:r>
          </a:p>
          <a:p>
            <a:pPr>
              <a:lnSpc>
                <a:spcPct val="150000"/>
              </a:lnSpc>
            </a:pPr>
            <a:r>
              <a:rPr lang="es-ES" sz="2200" dirty="0">
                <a:latin typeface="Arial" panose="020B0604020202020204" pitchFamily="34" charset="0"/>
                <a:cs typeface="Arial" panose="020B0604020202020204" pitchFamily="34" charset="0"/>
              </a:rPr>
              <a:t>5.	FAMILIARES DE ESPAÑOLES</a:t>
            </a:r>
          </a:p>
          <a:p>
            <a:pPr>
              <a:lnSpc>
                <a:spcPct val="150000"/>
              </a:lnSpc>
            </a:pPr>
            <a:r>
              <a:rPr lang="es-ES" sz="2200" dirty="0">
                <a:latin typeface="Arial" panose="020B0604020202020204" pitchFamily="34" charset="0"/>
                <a:cs typeface="Arial" panose="020B0604020202020204" pitchFamily="34" charset="0"/>
              </a:rPr>
              <a:t>6.	ACTIVIDADES DE TEMPORADA</a:t>
            </a:r>
          </a:p>
          <a:p>
            <a:pPr>
              <a:lnSpc>
                <a:spcPct val="150000"/>
              </a:lnSpc>
            </a:pPr>
            <a:r>
              <a:rPr lang="es-ES" sz="2200" dirty="0">
                <a:latin typeface="Arial" panose="020B0604020202020204" pitchFamily="34" charset="0"/>
                <a:cs typeface="Arial" panose="020B0604020202020204" pitchFamily="34" charset="0"/>
              </a:rPr>
              <a:t>7.	CIRCUNSTANCIAS EXCEPCIONALES</a:t>
            </a:r>
          </a:p>
          <a:p>
            <a:pPr>
              <a:lnSpc>
                <a:spcPct val="150000"/>
              </a:lnSpc>
            </a:pPr>
            <a:r>
              <a:rPr lang="es-ES" sz="2200" dirty="0">
                <a:latin typeface="Arial" panose="020B0604020202020204" pitchFamily="34" charset="0"/>
                <a:cs typeface="Arial" panose="020B0604020202020204" pitchFamily="34" charset="0"/>
              </a:rPr>
              <a:t>8.	CONCLUSIONES</a:t>
            </a:r>
          </a:p>
        </p:txBody>
      </p:sp>
      <p:sp>
        <p:nvSpPr>
          <p:cNvPr id="8" name="CuadroTexto 7">
            <a:extLst>
              <a:ext uri="{FF2B5EF4-FFF2-40B4-BE49-F238E27FC236}">
                <a16:creationId xmlns:a16="http://schemas.microsoft.com/office/drawing/2014/main" id="{16112982-0E85-9CC8-7F9A-F96B05C7A238}"/>
              </a:ext>
            </a:extLst>
          </p:cNvPr>
          <p:cNvSpPr txBox="1"/>
          <p:nvPr/>
        </p:nvSpPr>
        <p:spPr>
          <a:xfrm>
            <a:off x="442913" y="455614"/>
            <a:ext cx="5653087" cy="54451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Índice</a:t>
            </a:r>
          </a:p>
        </p:txBody>
      </p:sp>
      <p:pic>
        <p:nvPicPr>
          <p:cNvPr id="3074" name="Picture 2">
            <a:extLst>
              <a:ext uri="{FF2B5EF4-FFF2-40B4-BE49-F238E27FC236}">
                <a16:creationId xmlns:a16="http://schemas.microsoft.com/office/drawing/2014/main" id="{22667D5B-5F45-8E7A-4460-15F9C88CD890}"/>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42913" y="6402386"/>
            <a:ext cx="135255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2833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A6795-C8A3-2758-A689-517F3C2757F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55BCEACA-F4B8-2921-A93F-0112918BD0A6}"/>
              </a:ext>
            </a:extLst>
          </p:cNvPr>
          <p:cNvSpPr txBox="1"/>
          <p:nvPr/>
        </p:nvSpPr>
        <p:spPr>
          <a:xfrm>
            <a:off x="517342" y="1254642"/>
            <a:ext cx="11306174" cy="5109091"/>
          </a:xfrm>
          <a:prstGeom prst="rect">
            <a:avLst/>
          </a:prstGeom>
          <a:noFill/>
        </p:spPr>
        <p:txBody>
          <a:bodyPr wrap="square">
            <a:spAutoFit/>
          </a:bodyPr>
          <a:lstStyle/>
          <a:p>
            <a:endParaRPr lang="es-ES" sz="1400" dirty="0">
              <a:solidFill>
                <a:srgbClr val="000000"/>
              </a:solidFill>
              <a:latin typeface="Arimo"/>
            </a:endParaRPr>
          </a:p>
          <a:p>
            <a:r>
              <a:rPr lang="es-ES" b="1" dirty="0">
                <a:solidFill>
                  <a:srgbClr val="0070C0"/>
                </a:solidFill>
                <a:latin typeface="Arimo"/>
              </a:rPr>
              <a:t>Artículo 132. Prórroga de la autorización de residencia temporal por circunstancias excepcionales</a:t>
            </a:r>
            <a:r>
              <a:rPr lang="es-ES" sz="1400" dirty="0">
                <a:solidFill>
                  <a:srgbClr val="000000"/>
                </a:solidFill>
                <a:latin typeface="Arimo"/>
              </a:rPr>
              <a:t>.</a:t>
            </a:r>
          </a:p>
          <a:p>
            <a:r>
              <a:rPr lang="es-ES" sz="1400" dirty="0">
                <a:solidFill>
                  <a:srgbClr val="000000"/>
                </a:solidFill>
                <a:latin typeface="Arimo"/>
              </a:rPr>
              <a:t>1. En virtud de su carácter excepcional, las autorizaciones previstas en este capítulo, así como sus prórrogas, tendrán una vigencia de un año salvo la autorización por circunstancias excepcionales por arraigo familiar que tendrá una duración de cinco años, sin perjuicio de las especificidades establecidas en este artículo y en la normativa sobre protección internacional.</a:t>
            </a:r>
          </a:p>
          <a:p>
            <a:r>
              <a:rPr lang="es-ES" sz="1400" dirty="0">
                <a:solidFill>
                  <a:srgbClr val="000000"/>
                </a:solidFill>
                <a:latin typeface="Arimo"/>
              </a:rPr>
              <a:t>En los supuestos de autorización de residencia temporal por razones humanitarias derivadas de enfermedad grave, la autorización de residencia tendrá la vigencia de un año y se podrá prorrogar por periodos sucesivos de un año siempre que sea necesario para completar el tratamiento</a:t>
            </a:r>
          </a:p>
          <a:p>
            <a:r>
              <a:rPr lang="es-ES" sz="1400" dirty="0">
                <a:solidFill>
                  <a:srgbClr val="000000"/>
                </a:solidFill>
                <a:latin typeface="Arimo"/>
              </a:rPr>
              <a:t>2. Requisitos específicos para la prórroga:</a:t>
            </a:r>
          </a:p>
          <a:p>
            <a:r>
              <a:rPr lang="es-ES" sz="1400" dirty="0">
                <a:solidFill>
                  <a:srgbClr val="000000"/>
                </a:solidFill>
                <a:latin typeface="Arimo"/>
              </a:rPr>
              <a:t>a) La prórroga de la autorización concedida por arraigo de segunda oportunidad, sociolaboral o social, estará condicionada al cumplimiento de sus requisitos y a la prueba de encontrarse en situación de búsqueda activa de empleo y debidamente inscrito en el servicio público de empleo.</a:t>
            </a:r>
          </a:p>
          <a:p>
            <a:r>
              <a:rPr lang="es-ES" sz="1400" dirty="0">
                <a:solidFill>
                  <a:srgbClr val="000000"/>
                </a:solidFill>
                <a:latin typeface="Arimo"/>
              </a:rPr>
              <a:t>b) La prórroga de la autorización concedida por arraigo socioformativo estará condicionada al informe del centro correspondiente que certifique la promoción al segundo curso, en el caso de los ciclos formativos de grado básico o grado medio. En el supuesto de que se hubiera terminado la formación antes de finalizar el año, la prórroga se condicionará a la prueba del título o certificado obtenido y a encontrase en situación de búsqueda activa de empleo y debidamente inscrito en el servicio público de empleo.</a:t>
            </a:r>
          </a:p>
          <a:p>
            <a:r>
              <a:rPr lang="es-ES" sz="1400" dirty="0">
                <a:solidFill>
                  <a:srgbClr val="000000"/>
                </a:solidFill>
                <a:latin typeface="Arimo"/>
              </a:rPr>
              <a:t>c) Las personas titulares de una autorización concedida por la persona titular de la Secretaría de Estado de Seguridad, o autoridad en quien delegue, podrán prorrogar la autorización por periodos sucesivos de un año siempre que se aprecie por las autoridades competentes que persisten las razones que motivaron su concesión. Solamente en el caso de que las autoridades concluyesen que han cesado las razones que motivaron su concesión, podrán solicitar una autorización de residencia o una autorización de residencia y trabajo de acuerdo con lo previsto en el artículo 191 de este Reglamento.</a:t>
            </a:r>
          </a:p>
          <a:p>
            <a:r>
              <a:rPr lang="es-ES" sz="1400" dirty="0">
                <a:solidFill>
                  <a:srgbClr val="000000"/>
                </a:solidFill>
                <a:latin typeface="Arimo"/>
              </a:rPr>
              <a:t>3. Las personas extranjeras podrán solicitar la prórroga de la autorización por circunstancias excepcionales, durante los dos meses previos a la fecha de expiración de su autorización. La presentación de la solicitud en este plazo prorroga la validez de la autorización anterior hasta la resolución del procedimiento. También se prorrogará hasta la resolución del procedimiento en el supuesto en que la solicitud se presentase dentro de los tres meses posteriores a la fecha en que hubiera finalizado la vigencia de la anterior autorización, sin perjuicio de la incoación del correspondiente procedimiento sancionador por la infracción prevista en el artículo 52.b) de la Ley Orgánica 4/2000.</a:t>
            </a:r>
          </a:p>
        </p:txBody>
      </p:sp>
      <p:sp>
        <p:nvSpPr>
          <p:cNvPr id="2" name="CuadroTexto 1">
            <a:extLst>
              <a:ext uri="{FF2B5EF4-FFF2-40B4-BE49-F238E27FC236}">
                <a16:creationId xmlns:a16="http://schemas.microsoft.com/office/drawing/2014/main" id="{347C8E3D-B499-5C1D-47A4-C8843F90C870}"/>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8674" name="Picture 2">
            <a:extLst>
              <a:ext uri="{FF2B5EF4-FFF2-40B4-BE49-F238E27FC236}">
                <a16:creationId xmlns:a16="http://schemas.microsoft.com/office/drawing/2014/main" id="{C76AE90A-BF0F-3EBD-7B64-9F2505197FC0}"/>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534150"/>
            <a:ext cx="13525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348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390DE-79C2-743D-DF72-8BD215803B05}"/>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0A6445FC-B805-71B0-EEA2-ABABA3BFDABD}"/>
              </a:ext>
            </a:extLst>
          </p:cNvPr>
          <p:cNvSpPr txBox="1"/>
          <p:nvPr/>
        </p:nvSpPr>
        <p:spPr>
          <a:xfrm>
            <a:off x="442914" y="1400139"/>
            <a:ext cx="11306174" cy="3847207"/>
          </a:xfrm>
          <a:prstGeom prst="rect">
            <a:avLst/>
          </a:prstGeom>
          <a:noFill/>
        </p:spPr>
        <p:txBody>
          <a:bodyPr wrap="square">
            <a:spAutoFit/>
          </a:bodyPr>
          <a:lstStyle/>
          <a:p>
            <a:endParaRPr lang="es-ES" sz="1400" dirty="0">
              <a:solidFill>
                <a:srgbClr val="000000"/>
              </a:solidFill>
              <a:latin typeface="Arimo"/>
            </a:endParaRPr>
          </a:p>
          <a:p>
            <a:pPr>
              <a:spcBef>
                <a:spcPts val="1200"/>
              </a:spcBef>
              <a:spcAft>
                <a:spcPts val="1200"/>
              </a:spcAft>
            </a:pPr>
            <a:r>
              <a:rPr lang="es-ES" sz="2000" b="1" dirty="0">
                <a:solidFill>
                  <a:srgbClr val="0070C0"/>
                </a:solidFill>
                <a:latin typeface="Arimo"/>
              </a:rPr>
              <a:t>Artículo 133. Mujer extranjera víctima de violencia de género.</a:t>
            </a:r>
          </a:p>
          <a:p>
            <a:pPr>
              <a:spcBef>
                <a:spcPts val="1200"/>
              </a:spcBef>
              <a:spcAft>
                <a:spcPts val="1200"/>
              </a:spcAft>
            </a:pPr>
            <a:r>
              <a:rPr lang="es-ES" sz="2000" b="1" dirty="0">
                <a:solidFill>
                  <a:srgbClr val="0070C0"/>
                </a:solidFill>
                <a:latin typeface="Arimo"/>
              </a:rPr>
              <a:t>Artículo 141. Víctimas de violencia sexual menores de edad.</a:t>
            </a:r>
          </a:p>
          <a:p>
            <a:pPr>
              <a:spcBef>
                <a:spcPts val="1200"/>
              </a:spcBef>
              <a:spcAft>
                <a:spcPts val="1200"/>
              </a:spcAft>
            </a:pPr>
            <a:r>
              <a:rPr lang="es-ES" sz="2000" b="1" dirty="0">
                <a:solidFill>
                  <a:srgbClr val="0070C0"/>
                </a:solidFill>
                <a:latin typeface="Arimo"/>
              </a:rPr>
              <a:t>Artículo 142. Exención de responsabilidad.</a:t>
            </a:r>
          </a:p>
          <a:p>
            <a:pPr>
              <a:spcBef>
                <a:spcPts val="1200"/>
              </a:spcBef>
              <a:spcAft>
                <a:spcPts val="1200"/>
              </a:spcAft>
            </a:pPr>
            <a:r>
              <a:rPr lang="es-ES" sz="2000" b="1" dirty="0">
                <a:solidFill>
                  <a:srgbClr val="0070C0"/>
                </a:solidFill>
                <a:latin typeface="Arimo"/>
              </a:rPr>
              <a:t>Artículo 143. Autorización de residencia y trabajo por colaboración con autoridades administrativas no policiales.</a:t>
            </a:r>
          </a:p>
          <a:p>
            <a:pPr>
              <a:spcBef>
                <a:spcPts val="1200"/>
              </a:spcBef>
              <a:spcAft>
                <a:spcPts val="1200"/>
              </a:spcAft>
            </a:pPr>
            <a:r>
              <a:rPr lang="es-ES" sz="2000" b="1" dirty="0">
                <a:solidFill>
                  <a:srgbClr val="0070C0"/>
                </a:solidFill>
                <a:latin typeface="Arimo"/>
              </a:rPr>
              <a:t>Artículo 144. Autorización de residencia y trabajo por colaboración con autoridades policiales, fiscales o judiciales.</a:t>
            </a:r>
            <a:endParaRPr lang="es-ES" sz="2000" dirty="0">
              <a:solidFill>
                <a:srgbClr val="000000"/>
              </a:solidFill>
              <a:latin typeface="Arimo"/>
            </a:endParaRPr>
          </a:p>
        </p:txBody>
      </p:sp>
      <p:sp>
        <p:nvSpPr>
          <p:cNvPr id="2" name="CuadroTexto 1">
            <a:extLst>
              <a:ext uri="{FF2B5EF4-FFF2-40B4-BE49-F238E27FC236}">
                <a16:creationId xmlns:a16="http://schemas.microsoft.com/office/drawing/2014/main" id="{CD392995-0B94-36F3-1EF2-2BDCF2E80112}"/>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7. Circunstancias excepcionales </a:t>
            </a:r>
          </a:p>
          <a:p>
            <a:r>
              <a:rPr lang="es-ES" sz="1600" b="1" dirty="0"/>
              <a:t>por arraigo, protección internacional, razones humanitarias, colaboración con autoridades, seguridad nacional o interés público</a:t>
            </a:r>
          </a:p>
        </p:txBody>
      </p:sp>
      <p:pic>
        <p:nvPicPr>
          <p:cNvPr id="29698" name="Picture 2">
            <a:extLst>
              <a:ext uri="{FF2B5EF4-FFF2-40B4-BE49-F238E27FC236}">
                <a16:creationId xmlns:a16="http://schemas.microsoft.com/office/drawing/2014/main" id="{54F952A1-9051-AA70-26B9-D51EF23B5338}"/>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67475"/>
            <a:ext cx="13525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5552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6B5D4-8489-6A5E-3E44-0CBAB6921DEE}"/>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1032D02C-6EA5-858D-116A-2E2ED65424AA}"/>
              </a:ext>
            </a:extLst>
          </p:cNvPr>
          <p:cNvSpPr txBox="1"/>
          <p:nvPr/>
        </p:nvSpPr>
        <p:spPr>
          <a:xfrm>
            <a:off x="442913" y="1010091"/>
            <a:ext cx="11306175" cy="5139869"/>
          </a:xfrm>
          <a:prstGeom prst="rect">
            <a:avLst/>
          </a:prstGeom>
          <a:noFill/>
        </p:spPr>
        <p:txBody>
          <a:bodyPr wrap="square">
            <a:spAutoFit/>
          </a:bodyPr>
          <a:lstStyle/>
          <a:p>
            <a:pPr marL="285750" indent="-285750">
              <a:spcBef>
                <a:spcPts val="600"/>
              </a:spcBef>
              <a:buFont typeface="Arial" panose="020B0604020202020204" pitchFamily="34" charset="0"/>
              <a:buChar char="•"/>
            </a:pPr>
            <a:r>
              <a:rPr lang="es-ES" dirty="0">
                <a:solidFill>
                  <a:srgbClr val="000000"/>
                </a:solidFill>
                <a:latin typeface="Arimo"/>
              </a:rPr>
              <a:t>Es sumamente importante que la norma sobre la que estamos debatiendo hoy </a:t>
            </a:r>
            <a:r>
              <a:rPr lang="es-ES" b="1" dirty="0">
                <a:solidFill>
                  <a:srgbClr val="C00000"/>
                </a:solidFill>
                <a:latin typeface="Arimo"/>
              </a:rPr>
              <a:t>NO ENTRA EN VIGOR HASTA EL 20 DE MAYO DE 2025</a:t>
            </a:r>
            <a:r>
              <a:rPr lang="es-ES" dirty="0">
                <a:solidFill>
                  <a:srgbClr val="000000"/>
                </a:solidFill>
                <a:latin typeface="Arimo"/>
              </a:rPr>
              <a:t>; por lo tanto, esperamos instrucciones y demás herramientas que vengan a precisar o aclarar algunas dudas que puedan surgir.</a:t>
            </a:r>
          </a:p>
          <a:p>
            <a:pPr marL="285750" indent="-285750">
              <a:spcBef>
                <a:spcPts val="600"/>
              </a:spcBef>
              <a:buFont typeface="Arial" panose="020B0604020202020204" pitchFamily="34" charset="0"/>
              <a:buChar char="•"/>
            </a:pPr>
            <a:r>
              <a:rPr lang="es-ES" dirty="0">
                <a:solidFill>
                  <a:srgbClr val="000000"/>
                </a:solidFill>
                <a:latin typeface="Arimo"/>
              </a:rPr>
              <a:t>El </a:t>
            </a:r>
            <a:r>
              <a:rPr lang="es-ES" b="1" dirty="0">
                <a:solidFill>
                  <a:srgbClr val="00497C"/>
                </a:solidFill>
                <a:latin typeface="Arimo"/>
              </a:rPr>
              <a:t>cambio puede ser importante </a:t>
            </a:r>
            <a:r>
              <a:rPr lang="es-ES" dirty="0">
                <a:solidFill>
                  <a:srgbClr val="000000"/>
                </a:solidFill>
                <a:latin typeface="Arimo"/>
              </a:rPr>
              <a:t>en la medida en la que se despeja un panorama y se </a:t>
            </a:r>
            <a:r>
              <a:rPr lang="es-ES" b="1" dirty="0">
                <a:solidFill>
                  <a:srgbClr val="00497C"/>
                </a:solidFill>
                <a:latin typeface="Arimo"/>
              </a:rPr>
              <a:t>aclaran dudas</a:t>
            </a:r>
            <a:r>
              <a:rPr lang="es-ES" b="1" dirty="0">
                <a:solidFill>
                  <a:srgbClr val="C00000"/>
                </a:solidFill>
                <a:latin typeface="Arimo"/>
              </a:rPr>
              <a:t> </a:t>
            </a:r>
            <a:r>
              <a:rPr lang="es-ES" dirty="0">
                <a:solidFill>
                  <a:srgbClr val="000000"/>
                </a:solidFill>
                <a:latin typeface="Arimo"/>
              </a:rPr>
              <a:t>o por lo menos algunos conceptos o algunas prácticas que los que hacemos los trámites venimos sufriendo en los últimos años.</a:t>
            </a:r>
          </a:p>
          <a:p>
            <a:pPr marL="285750" indent="-285750">
              <a:spcBef>
                <a:spcPts val="600"/>
              </a:spcBef>
              <a:buFont typeface="Arial" panose="020B0604020202020204" pitchFamily="34" charset="0"/>
              <a:buChar char="•"/>
            </a:pPr>
            <a:r>
              <a:rPr lang="es-ES" dirty="0">
                <a:solidFill>
                  <a:srgbClr val="000000"/>
                </a:solidFill>
                <a:latin typeface="Arimo"/>
              </a:rPr>
              <a:t>En lo positivo están: </a:t>
            </a:r>
          </a:p>
          <a:p>
            <a:pPr marL="742950" lvl="1" indent="-285750">
              <a:spcBef>
                <a:spcPts val="600"/>
              </a:spcBef>
              <a:buFont typeface="Wingdings" panose="05000000000000000000" pitchFamily="2" charset="2"/>
              <a:buChar char="Ø"/>
            </a:pPr>
            <a:r>
              <a:rPr lang="es-ES" dirty="0">
                <a:solidFill>
                  <a:srgbClr val="000000"/>
                </a:solidFill>
                <a:latin typeface="Arimo"/>
              </a:rPr>
              <a:t>Se </a:t>
            </a:r>
            <a:r>
              <a:rPr lang="es-ES" b="1" dirty="0">
                <a:solidFill>
                  <a:srgbClr val="00497C"/>
                </a:solidFill>
                <a:latin typeface="Arimo"/>
              </a:rPr>
              <a:t>acorta el plazo</a:t>
            </a:r>
            <a:r>
              <a:rPr lang="es-ES" dirty="0">
                <a:solidFill>
                  <a:srgbClr val="000000"/>
                </a:solidFill>
                <a:latin typeface="Arimo"/>
              </a:rPr>
              <a:t>, pasando de </a:t>
            </a:r>
            <a:r>
              <a:rPr lang="es-ES" b="1" dirty="0">
                <a:solidFill>
                  <a:srgbClr val="00497C"/>
                </a:solidFill>
                <a:latin typeface="Arimo"/>
              </a:rPr>
              <a:t>3 a 2 años.</a:t>
            </a:r>
          </a:p>
          <a:p>
            <a:pPr marL="742950" lvl="1" indent="-285750">
              <a:spcBef>
                <a:spcPts val="600"/>
              </a:spcBef>
              <a:buFont typeface="Wingdings" panose="05000000000000000000" pitchFamily="2" charset="2"/>
              <a:buChar char="Ø"/>
            </a:pPr>
            <a:r>
              <a:rPr lang="es-ES" dirty="0">
                <a:solidFill>
                  <a:srgbClr val="000000"/>
                </a:solidFill>
                <a:latin typeface="Arimo"/>
              </a:rPr>
              <a:t>La </a:t>
            </a:r>
            <a:r>
              <a:rPr lang="es-ES" b="1" dirty="0">
                <a:solidFill>
                  <a:srgbClr val="00497C"/>
                </a:solidFill>
                <a:latin typeface="Arimo"/>
              </a:rPr>
              <a:t>autorización de arraigo para la formación </a:t>
            </a:r>
            <a:r>
              <a:rPr lang="es-ES" dirty="0">
                <a:solidFill>
                  <a:srgbClr val="000000"/>
                </a:solidFill>
                <a:latin typeface="Arimo"/>
              </a:rPr>
              <a:t>se acompaña de la </a:t>
            </a:r>
            <a:r>
              <a:rPr lang="es-ES" b="1" dirty="0">
                <a:solidFill>
                  <a:srgbClr val="00497C"/>
                </a:solidFill>
                <a:latin typeface="Arimo"/>
              </a:rPr>
              <a:t>autorización para trabajar 30 horas</a:t>
            </a:r>
            <a:r>
              <a:rPr lang="es-ES" dirty="0">
                <a:solidFill>
                  <a:srgbClr val="000000"/>
                </a:solidFill>
                <a:latin typeface="Arimo"/>
              </a:rPr>
              <a:t>.</a:t>
            </a:r>
          </a:p>
          <a:p>
            <a:pPr marL="742950" lvl="1" indent="-285750">
              <a:spcBef>
                <a:spcPts val="600"/>
              </a:spcBef>
              <a:buFont typeface="Wingdings" panose="05000000000000000000" pitchFamily="2" charset="2"/>
              <a:buChar char="Ø"/>
            </a:pPr>
            <a:r>
              <a:rPr lang="es-ES" dirty="0">
                <a:solidFill>
                  <a:srgbClr val="000000"/>
                </a:solidFill>
                <a:latin typeface="Arimo"/>
              </a:rPr>
              <a:t>La </a:t>
            </a:r>
            <a:r>
              <a:rPr lang="es-ES" b="1" dirty="0">
                <a:solidFill>
                  <a:srgbClr val="00497C"/>
                </a:solidFill>
                <a:latin typeface="Arimo"/>
              </a:rPr>
              <a:t>regulación de familiares de españoles es interesante </a:t>
            </a:r>
            <a:r>
              <a:rPr lang="es-ES" dirty="0">
                <a:solidFill>
                  <a:srgbClr val="000000"/>
                </a:solidFill>
                <a:latin typeface="Arimo"/>
              </a:rPr>
              <a:t>y nos exige mirarlo con detenimiento y desgranar sobre todo las prácticas en Consulados.</a:t>
            </a:r>
          </a:p>
          <a:p>
            <a:pPr marL="285750" indent="-285750">
              <a:spcBef>
                <a:spcPts val="600"/>
              </a:spcBef>
              <a:buFont typeface="Arial" panose="020B0604020202020204" pitchFamily="34" charset="0"/>
              <a:buChar char="•"/>
            </a:pPr>
            <a:r>
              <a:rPr lang="es-ES" dirty="0">
                <a:solidFill>
                  <a:srgbClr val="000000"/>
                </a:solidFill>
                <a:latin typeface="Arimo"/>
              </a:rPr>
              <a:t>Es preocupante el recurso a </a:t>
            </a:r>
            <a:r>
              <a:rPr lang="es-ES" b="1" dirty="0">
                <a:solidFill>
                  <a:srgbClr val="C00000"/>
                </a:solidFill>
                <a:latin typeface="Arimo"/>
              </a:rPr>
              <a:t>CONCEPTOS JURIDICOS INDETERMINADOS</a:t>
            </a:r>
            <a:r>
              <a:rPr lang="es-ES" dirty="0">
                <a:solidFill>
                  <a:srgbClr val="000000"/>
                </a:solidFill>
                <a:latin typeface="Arimo"/>
              </a:rPr>
              <a:t>, que abren la vía a prácticas dispares  según las oficinas de extranjería y las personas que tengan que decidir. </a:t>
            </a:r>
          </a:p>
          <a:p>
            <a:pPr marL="285750" indent="-285750">
              <a:spcBef>
                <a:spcPts val="600"/>
              </a:spcBef>
              <a:buFont typeface="Arial" panose="020B0604020202020204" pitchFamily="34" charset="0"/>
              <a:buChar char="•"/>
            </a:pPr>
            <a:r>
              <a:rPr lang="es-ES" dirty="0">
                <a:solidFill>
                  <a:srgbClr val="000000"/>
                </a:solidFill>
                <a:latin typeface="Arimo"/>
              </a:rPr>
              <a:t>La regulación de acceso de solicitantes de asilo a la regularidad es </a:t>
            </a:r>
            <a:r>
              <a:rPr lang="es-ES" b="1" dirty="0">
                <a:solidFill>
                  <a:srgbClr val="C00000"/>
                </a:solidFill>
                <a:latin typeface="Arimo"/>
              </a:rPr>
              <a:t>falto de la más mínima sensibilidad </a:t>
            </a:r>
            <a:r>
              <a:rPr lang="es-ES" dirty="0">
                <a:solidFill>
                  <a:srgbClr val="000000"/>
                </a:solidFill>
                <a:latin typeface="Arimo"/>
              </a:rPr>
              <a:t>ante una categoría de personas que viene huyendo de situaciones traumáticas.</a:t>
            </a:r>
          </a:p>
          <a:p>
            <a:pPr marL="285750" indent="-285750">
              <a:spcBef>
                <a:spcPts val="600"/>
              </a:spcBef>
              <a:buFont typeface="Arial" panose="020B0604020202020204" pitchFamily="34" charset="0"/>
              <a:buChar char="•"/>
            </a:pPr>
            <a:r>
              <a:rPr lang="es-ES" dirty="0">
                <a:solidFill>
                  <a:srgbClr val="000000"/>
                </a:solidFill>
                <a:latin typeface="Arimo"/>
              </a:rPr>
              <a:t>La preocupación de surtir al mercado de trabajo de brazos es patente, lo que no es malo en sí, pero peca de considerar la </a:t>
            </a:r>
            <a:r>
              <a:rPr lang="es-ES" b="1" dirty="0">
                <a:solidFill>
                  <a:srgbClr val="C00000"/>
                </a:solidFill>
                <a:latin typeface="Arimo"/>
              </a:rPr>
              <a:t>persona migrante </a:t>
            </a:r>
            <a:r>
              <a:rPr lang="es-ES" dirty="0">
                <a:solidFill>
                  <a:srgbClr val="000000"/>
                </a:solidFill>
                <a:latin typeface="Arimo"/>
              </a:rPr>
              <a:t>como </a:t>
            </a:r>
            <a:r>
              <a:rPr lang="es-ES" b="1" dirty="0">
                <a:solidFill>
                  <a:srgbClr val="C00000"/>
                </a:solidFill>
                <a:latin typeface="Arimo"/>
              </a:rPr>
              <a:t>fuerza de trabajo antes que sujeto con derechos</a:t>
            </a:r>
            <a:r>
              <a:rPr lang="es-ES" dirty="0">
                <a:solidFill>
                  <a:srgbClr val="000000"/>
                </a:solidFill>
                <a:latin typeface="Arimo"/>
              </a:rPr>
              <a:t>.</a:t>
            </a:r>
          </a:p>
        </p:txBody>
      </p:sp>
      <p:sp>
        <p:nvSpPr>
          <p:cNvPr id="4" name="CuadroTexto 3">
            <a:extLst>
              <a:ext uri="{FF2B5EF4-FFF2-40B4-BE49-F238E27FC236}">
                <a16:creationId xmlns:a16="http://schemas.microsoft.com/office/drawing/2014/main" id="{008006EF-4EDB-12C0-DBF1-A256E8FBE04D}"/>
              </a:ext>
            </a:extLst>
          </p:cNvPr>
          <p:cNvSpPr txBox="1"/>
          <p:nvPr/>
        </p:nvSpPr>
        <p:spPr>
          <a:xfrm>
            <a:off x="442913" y="104776"/>
            <a:ext cx="11306174" cy="73183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2800" b="1" dirty="0"/>
              <a:t>7. Conclusiones</a:t>
            </a:r>
          </a:p>
        </p:txBody>
      </p:sp>
      <p:pic>
        <p:nvPicPr>
          <p:cNvPr id="2050" name="Picture 2">
            <a:extLst>
              <a:ext uri="{FF2B5EF4-FFF2-40B4-BE49-F238E27FC236}">
                <a16:creationId xmlns:a16="http://schemas.microsoft.com/office/drawing/2014/main" id="{B9AFE5C4-BFDA-3E8B-3DFA-FA79460A39EF}"/>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29375"/>
            <a:ext cx="1352550" cy="323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622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9CB9F-1264-329B-2CB4-F9AF6A8E2738}"/>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766C42BD-80D6-F0A5-737F-908E1794CF4E}"/>
              </a:ext>
            </a:extLst>
          </p:cNvPr>
          <p:cNvSpPr txBox="1"/>
          <p:nvPr/>
        </p:nvSpPr>
        <p:spPr>
          <a:xfrm>
            <a:off x="442913" y="1254642"/>
            <a:ext cx="11571878" cy="4893647"/>
          </a:xfrm>
          <a:prstGeom prst="rect">
            <a:avLst/>
          </a:prstGeom>
          <a:solidFill>
            <a:schemeClr val="bg1"/>
          </a:solidFill>
        </p:spPr>
        <p:txBody>
          <a:bodyPr wrap="square">
            <a:spAutoFit/>
          </a:bodyPr>
          <a:lstStyle/>
          <a:p>
            <a:r>
              <a:rPr lang="es-ES" b="1" dirty="0">
                <a:solidFill>
                  <a:srgbClr val="0070C0"/>
                </a:solidFill>
                <a:latin typeface="Arimo"/>
              </a:rPr>
              <a:t>Artículo 52. Definición.</a:t>
            </a:r>
            <a:endParaRPr lang="es-ES" sz="1400" dirty="0">
              <a:solidFill>
                <a:srgbClr val="000000"/>
              </a:solidFill>
              <a:latin typeface="Arimo"/>
            </a:endParaRPr>
          </a:p>
          <a:p>
            <a:r>
              <a:rPr lang="es-ES" sz="1400" dirty="0">
                <a:solidFill>
                  <a:srgbClr val="000000"/>
                </a:solidFill>
                <a:latin typeface="Arimo"/>
              </a:rPr>
              <a:t>1. Será titular de una autorización de estancia de larga duración por estudios, movilidad de alumnos, servicios de voluntariado o actividades formativas la persona extranjera que haya sido habilitada a permanecer en España por un periodo superior a noventa días naturales con el fin de llevar a cabo alguna de las siguientes actividades: b) Realización de estudios de educación secundaria postobligatoria en un centro de enseñanza autorizado en España, en el marco de un programa a tiempo completo, que conduzcan a la obtención de un título reconocido.</a:t>
            </a:r>
          </a:p>
          <a:p>
            <a:r>
              <a:rPr lang="es-ES" sz="1400" dirty="0">
                <a:solidFill>
                  <a:srgbClr val="000000"/>
                </a:solidFill>
                <a:latin typeface="Arimo"/>
              </a:rPr>
              <a:t>La definición de educación secundaria postobligatoria se entenderá según disponga la normativa sectorial correspondiente.</a:t>
            </a:r>
          </a:p>
          <a:p>
            <a:r>
              <a:rPr lang="es-ES" sz="1400" dirty="0">
                <a:solidFill>
                  <a:srgbClr val="000000"/>
                </a:solidFill>
                <a:latin typeface="Arimo"/>
              </a:rPr>
              <a:t>Se entenderá por título reconocido aquel expedido por un centro de enseñanza autorizado en España.</a:t>
            </a:r>
          </a:p>
          <a:p>
            <a:r>
              <a:rPr lang="es-ES" sz="1400" dirty="0">
                <a:solidFill>
                  <a:srgbClr val="000000"/>
                </a:solidFill>
                <a:latin typeface="Arimo"/>
              </a:rPr>
              <a:t>Se entenderá por centro de enseñanza autorizado en España aquel acreditado a nivel estatal o a nivel autonómico. A estos efectos el centro de enseñanza deberá figurar inscrito en el Registro estatal de centros docentes no universitarios o en los registros oficiales correspondientes.</a:t>
            </a:r>
          </a:p>
          <a:p>
            <a:r>
              <a:rPr lang="es-ES" sz="1400" dirty="0">
                <a:solidFill>
                  <a:srgbClr val="000000"/>
                </a:solidFill>
                <a:latin typeface="Arimo"/>
              </a:rPr>
              <a:t>Los estudios se podrán cursar en modalidad presencial o semipresencial conforme a la normativa vigente en materia de educación, siempre que, al menos, el 50 por ciento de la programación impartida en los centros sea de manera presencial.</a:t>
            </a:r>
          </a:p>
          <a:p>
            <a:r>
              <a:rPr lang="es-ES" sz="1400" dirty="0">
                <a:solidFill>
                  <a:srgbClr val="000000"/>
                </a:solidFill>
                <a:latin typeface="Arimo"/>
              </a:rPr>
              <a:t>Los estudios a los que se refiere el presente apartado podrán incluir, en su caso, la realización de formación práctica tutorizada obligatorias, que tendrán igualmente la consideración de estudios.</a:t>
            </a:r>
          </a:p>
          <a:p>
            <a:r>
              <a:rPr lang="es-ES" sz="1400" dirty="0">
                <a:solidFill>
                  <a:srgbClr val="000000"/>
                </a:solidFill>
                <a:latin typeface="Arimo"/>
              </a:rPr>
              <a:t>En lo que se refiere a la Formación profesional, quedarán incluidos en el ámbito de aplicación de este apartado los ciclos formativos de grado medio y los títulos de Especialista de Formación Profesional previstos en el Real Decreto 659/2023, de 18 de julio.)</a:t>
            </a:r>
          </a:p>
          <a:p>
            <a:r>
              <a:rPr lang="es-ES" sz="1400" dirty="0">
                <a:solidFill>
                  <a:srgbClr val="000000"/>
                </a:solidFill>
                <a:latin typeface="Arimo"/>
              </a:rPr>
              <a:t> y 52.1.e) 5.º (5.º Realización de una formación completa, ni modular ni parcial, en un centro de enseñanza autorizado en España, conducente a la obtención de certificados profesionales de las ofertas del sistema de formación profesional de grado C, en sus niveles 2 y 3, con los requisitos y condiciones establecidos en la Ley Orgánica 3/2022, de 31 de marzo, de ordenación e integración de la Formación Profesional y su normativa de desarrollo.</a:t>
            </a:r>
          </a:p>
          <a:p>
            <a:r>
              <a:rPr lang="es-ES" sz="1400" dirty="0">
                <a:solidFill>
                  <a:srgbClr val="000000"/>
                </a:solidFill>
                <a:latin typeface="Arimo"/>
              </a:rPr>
              <a:t>Se entenderá por centro de enseñanza autorizado en España aquel acreditado a nivel estatal o a nivel autonómico o adscrito a un centro de enseñanza reconocido en España. A estos efectos el centro de enseñanza deberá figurar inscrito en el Registro estatal de centros docentes no universitarios o en los registros oficiales correspondientes, siempre que se cumplan los requisitos y condiciones previstos en la normativa estatal y autonómica correspondiente, en particular en cuanto a la acreditación del certificado profesional y a la posterior autorización de cada acción formativa que se pretenda desarrollar.</a:t>
            </a:r>
          </a:p>
        </p:txBody>
      </p:sp>
      <p:sp>
        <p:nvSpPr>
          <p:cNvPr id="2" name="CuadroTexto 1">
            <a:extLst>
              <a:ext uri="{FF2B5EF4-FFF2-40B4-BE49-F238E27FC236}">
                <a16:creationId xmlns:a16="http://schemas.microsoft.com/office/drawing/2014/main" id="{41883DE2-F794-F777-DCC2-7FCA570E1E58}"/>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8. ESTUDIOS</a:t>
            </a:r>
            <a:endParaRPr lang="es-ES" sz="1800" b="0" i="0" u="none" strike="noStrike" baseline="0" dirty="0">
              <a:solidFill>
                <a:srgbClr val="000000"/>
              </a:solidFill>
              <a:latin typeface="Arimo"/>
            </a:endParaRPr>
          </a:p>
          <a:p>
            <a:r>
              <a:rPr lang="es-ES" sz="1800" b="1" i="0" u="none" strike="noStrike" baseline="0" dirty="0">
                <a:solidFill>
                  <a:srgbClr val="000000"/>
                </a:solidFill>
                <a:latin typeface="Arimo"/>
              </a:rPr>
              <a:t>Autorización de estancia de larga duración por estudios, movilidad de alumnos, servicios de voluntariado o actividades forma</a:t>
            </a:r>
            <a:endParaRPr lang="es-ES" sz="1600" b="1" dirty="0"/>
          </a:p>
        </p:txBody>
      </p:sp>
      <p:pic>
        <p:nvPicPr>
          <p:cNvPr id="24578" name="Picture 2">
            <a:extLst>
              <a:ext uri="{FF2B5EF4-FFF2-40B4-BE49-F238E27FC236}">
                <a16:creationId xmlns:a16="http://schemas.microsoft.com/office/drawing/2014/main" id="{DBDED0CD-1B7B-E373-FFA2-4E48E8F7B017}"/>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27960"/>
            <a:ext cx="1352550" cy="43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1956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E4FEAC-1BEE-24A9-5249-3266F3ADAF84}"/>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D64A4DC3-CE8D-AAC3-FF15-7C995BE7D65A}"/>
              </a:ext>
            </a:extLst>
          </p:cNvPr>
          <p:cNvSpPr txBox="1"/>
          <p:nvPr/>
        </p:nvSpPr>
        <p:spPr>
          <a:xfrm>
            <a:off x="442913" y="1293813"/>
            <a:ext cx="11453811" cy="5324535"/>
          </a:xfrm>
          <a:prstGeom prst="rect">
            <a:avLst/>
          </a:prstGeom>
          <a:solidFill>
            <a:schemeClr val="bg1"/>
          </a:solidFill>
        </p:spPr>
        <p:txBody>
          <a:bodyPr wrap="square">
            <a:spAutoFit/>
          </a:bodyPr>
          <a:lstStyle/>
          <a:p>
            <a:r>
              <a:rPr lang="es-ES" b="1" dirty="0">
                <a:solidFill>
                  <a:srgbClr val="0070C0"/>
                </a:solidFill>
                <a:latin typeface="Arimo"/>
              </a:rPr>
              <a:t>Artículo 52. Definición. (cont.)</a:t>
            </a:r>
            <a:endParaRPr lang="es-ES" sz="1400" dirty="0">
              <a:solidFill>
                <a:srgbClr val="000000"/>
              </a:solidFill>
              <a:latin typeface="Arimo"/>
            </a:endParaRPr>
          </a:p>
          <a:p>
            <a:r>
              <a:rPr lang="es-ES" sz="1400" dirty="0">
                <a:solidFill>
                  <a:srgbClr val="000000"/>
                </a:solidFill>
                <a:latin typeface="Arimo"/>
              </a:rPr>
              <a:t>Los estudios se podrán cursar en modalidad presencial o semipresencial conforme a la normativa vigente en materia de formación, siempre que, al menos, el 50 por ciento de la programación impartida sea de manera presencial.)</a:t>
            </a:r>
          </a:p>
          <a:p>
            <a:r>
              <a:rPr lang="es-ES" sz="1400" dirty="0">
                <a:solidFill>
                  <a:srgbClr val="000000"/>
                </a:solidFill>
                <a:latin typeface="Arimo"/>
              </a:rPr>
              <a:t>, en este último caso incluido también el nivel uno, así como la oferta presencial correspondiente a las enseñanzas obligatorias dentro de la educación de personas adultas.</a:t>
            </a:r>
          </a:p>
          <a:p>
            <a:r>
              <a:rPr lang="es-ES" sz="1400" dirty="0">
                <a:solidFill>
                  <a:srgbClr val="000000"/>
                </a:solidFill>
                <a:latin typeface="Arimo"/>
              </a:rPr>
              <a:t>Si la matrícula tuviera un plazo oficial para su formalización, la solicitud de la autorización de arraigo socioformativo deberá presentarse en los dos meses anteriores al inicio de ese plazo. La prueba de la matriculación se deberá acreditar ante la oficina de extranjería en un plazo de tres meses desde la notificación de la resolución de concesión de la autorización. En casos debidamente justificados, se podrá presentar la matrícula para una formación distinta de la prevista inicialmente, siempre y cuando, se cumpla los requisitos de la formación referida en el párrafo anterior. La falta de acreditación de la prueba de la matrícula en plazo será causa de extinción de la autorización concedida.</a:t>
            </a:r>
          </a:p>
          <a:p>
            <a:r>
              <a:rPr lang="es-ES" sz="1400" dirty="0">
                <a:solidFill>
                  <a:srgbClr val="000000"/>
                </a:solidFill>
                <a:latin typeface="Arimo"/>
              </a:rPr>
              <a:t>Asimismo, podrán solicitar una autorización de residencia temporal por arraigo socioformativo, las personas extranjeras que se comprometan a realizar una formación promovida por los Servicios Públicos de Empleo en España y orientada al desempeño de ocupaciones incluidas en el Catálogo al que se refiere el artículo 75.1. La falta de acreditación de la realización de dicha formación será causa de extinción de la autorización concedida.</a:t>
            </a:r>
          </a:p>
          <a:p>
            <a:r>
              <a:rPr lang="es-ES" sz="1400" dirty="0">
                <a:solidFill>
                  <a:srgbClr val="000000"/>
                </a:solidFill>
                <a:latin typeface="Arimo"/>
              </a:rPr>
              <a:t>Junto a los anteriores requisitos se exigirá un informe de integración social en España en los términos previstos en el apartado c) de este artículo.</a:t>
            </a:r>
          </a:p>
          <a:p>
            <a:r>
              <a:rPr lang="es-ES" sz="1400" dirty="0">
                <a:solidFill>
                  <a:srgbClr val="000000"/>
                </a:solidFill>
                <a:latin typeface="Arimo"/>
              </a:rPr>
              <a:t>Asimismo, podrán solicitar una autorización de residencia temporal por arraigo socioformativo, las personas extranjeras que se comprometan a realizar una formación promovida por los Servicios Públicos de Empleo en España y orientada al desempeño de ocupaciones incluidas en el Catálogo al que se refiere el artículo 75.1. La falta de acreditación de la realización de dicha formación será causa de extinción de la autorización concedida.</a:t>
            </a:r>
          </a:p>
          <a:p>
            <a:r>
              <a:rPr lang="es-ES" sz="1400" dirty="0">
                <a:solidFill>
                  <a:srgbClr val="000000"/>
                </a:solidFill>
                <a:latin typeface="Arimo"/>
              </a:rPr>
              <a:t>Junto a los anteriores requisitos se exigirá un informe de integración social en España en los términos previstos en el apartado c) de este artículo.</a:t>
            </a:r>
          </a:p>
          <a:p>
            <a:r>
              <a:rPr lang="es-ES" sz="1400" dirty="0">
                <a:solidFill>
                  <a:srgbClr val="000000"/>
                </a:solidFill>
                <a:latin typeface="Arimo"/>
              </a:rPr>
              <a:t>e) Para el de arraigo familiar:</a:t>
            </a:r>
          </a:p>
          <a:p>
            <a:r>
              <a:rPr lang="es-ES" sz="1400" dirty="0">
                <a:solidFill>
                  <a:srgbClr val="000000"/>
                </a:solidFill>
                <a:latin typeface="Arimo"/>
              </a:rPr>
              <a:t>1.º Ser padre, madre o tutor de un menor, nacional de otro Estado miembro de la Unión Europea, del Espacio Económico Europeo o de Suiza, siempre que al solicitar acredite residir en territorio nacional, tener a cargo al menor y convivir con éste o esté al corriente de sus obligaciones paternofiliales.</a:t>
            </a:r>
          </a:p>
          <a:p>
            <a:r>
              <a:rPr lang="es-ES" sz="1400" dirty="0">
                <a:solidFill>
                  <a:srgbClr val="000000"/>
                </a:solidFill>
                <a:latin typeface="Arimo"/>
              </a:rPr>
              <a:t>2.º Ser quien preste apoyo a una persona con discapacidad, que sea nacional de otro Estado miembro de la Unión Europea, del Espacio Económico Europeo o de Suiza, para el ejercicio de su capacidad jurídica, siempre que la persona solicitante sea su familiar, tenga a cargo a la persona con discapacidad y conviva con ella.</a:t>
            </a:r>
          </a:p>
        </p:txBody>
      </p:sp>
      <p:sp>
        <p:nvSpPr>
          <p:cNvPr id="2" name="CuadroTexto 1">
            <a:extLst>
              <a:ext uri="{FF2B5EF4-FFF2-40B4-BE49-F238E27FC236}">
                <a16:creationId xmlns:a16="http://schemas.microsoft.com/office/drawing/2014/main" id="{9488FC60-E88F-D8D9-798D-748635A9CBB7}"/>
              </a:ext>
            </a:extLst>
          </p:cNvPr>
          <p:cNvSpPr txBox="1"/>
          <p:nvPr/>
        </p:nvSpPr>
        <p:spPr>
          <a:xfrm>
            <a:off x="442913" y="104776"/>
            <a:ext cx="11306174" cy="11498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8.. ESTUDIOS</a:t>
            </a:r>
          </a:p>
          <a:p>
            <a:r>
              <a:rPr lang="es-ES" sz="1800" b="1" i="0" u="none" strike="noStrike" baseline="0" dirty="0">
                <a:solidFill>
                  <a:srgbClr val="000000"/>
                </a:solidFill>
                <a:latin typeface="Arimo"/>
              </a:rPr>
              <a:t>Autorización de estancia de larga duración por estudios, movilidad de alumnos, servicios de voluntariado o actividades forma</a:t>
            </a:r>
            <a:endParaRPr lang="es-ES" sz="1600" b="1" dirty="0"/>
          </a:p>
        </p:txBody>
      </p:sp>
      <p:pic>
        <p:nvPicPr>
          <p:cNvPr id="25602" name="Picture 2">
            <a:extLst>
              <a:ext uri="{FF2B5EF4-FFF2-40B4-BE49-F238E27FC236}">
                <a16:creationId xmlns:a16="http://schemas.microsoft.com/office/drawing/2014/main" id="{0C79EB8C-3357-9872-F630-81CBA4E67B04}"/>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96050"/>
            <a:ext cx="13525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7451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CE761-53FF-AA5F-CFD9-C02BA893B2F8}"/>
            </a:ext>
          </a:extLst>
        </p:cNvPr>
        <p:cNvGrpSpPr/>
        <p:nvPr/>
      </p:nvGrpSpPr>
      <p:grpSpPr>
        <a:xfrm>
          <a:off x="0" y="0"/>
          <a:ext cx="0" cy="0"/>
          <a:chOff x="0" y="0"/>
          <a:chExt cx="0" cy="0"/>
        </a:xfrm>
      </p:grpSpPr>
      <p:pic>
        <p:nvPicPr>
          <p:cNvPr id="3" name="Imagen 2" descr="Diagrama&#10;&#10;Descripción generada automáticamente">
            <a:extLst>
              <a:ext uri="{FF2B5EF4-FFF2-40B4-BE49-F238E27FC236}">
                <a16:creationId xmlns:a16="http://schemas.microsoft.com/office/drawing/2014/main" id="{832C01B0-2F47-EDED-94E8-54AD91961B53}"/>
              </a:ext>
            </a:extLst>
          </p:cNvPr>
          <p:cNvPicPr>
            <a:picLocks noChangeAspect="1"/>
          </p:cNvPicPr>
          <p:nvPr/>
        </p:nvPicPr>
        <p:blipFill>
          <a:blip r:embed="rId2">
            <a:extLst>
              <a:ext uri="{28A0092B-C50C-407E-A947-70E740481C1C}">
                <a14:useLocalDpi xmlns:a14="http://schemas.microsoft.com/office/drawing/2010/main" val="0"/>
              </a:ext>
            </a:extLst>
          </a:blip>
          <a:srcRect t="25529" r="1796" b="1855"/>
          <a:stretch/>
        </p:blipFill>
        <p:spPr>
          <a:xfrm>
            <a:off x="793382" y="1259958"/>
            <a:ext cx="9998665" cy="4338084"/>
          </a:xfrm>
          <a:prstGeom prst="rect">
            <a:avLst/>
          </a:prstGeom>
        </p:spPr>
      </p:pic>
      <p:sp>
        <p:nvSpPr>
          <p:cNvPr id="2" name="CuadroTexto 1">
            <a:extLst>
              <a:ext uri="{FF2B5EF4-FFF2-40B4-BE49-F238E27FC236}">
                <a16:creationId xmlns:a16="http://schemas.microsoft.com/office/drawing/2014/main" id="{5CF31ED2-29F3-AFED-26AC-4E86B6B2E7B9}"/>
              </a:ext>
            </a:extLst>
          </p:cNvPr>
          <p:cNvSpPr txBox="1"/>
          <p:nvPr/>
        </p:nvSpPr>
        <p:spPr>
          <a:xfrm>
            <a:off x="442914" y="257191"/>
            <a:ext cx="11306174" cy="57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1.  Punto de partida</a:t>
            </a:r>
          </a:p>
        </p:txBody>
      </p:sp>
      <p:pic>
        <p:nvPicPr>
          <p:cNvPr id="4099" name="Picture 3">
            <a:extLst>
              <a:ext uri="{FF2B5EF4-FFF2-40B4-BE49-F238E27FC236}">
                <a16:creationId xmlns:a16="http://schemas.microsoft.com/office/drawing/2014/main" id="{F402E586-EBD6-5AF0-2DAA-E5AAB3741275}"/>
              </a:ext>
            </a:extLst>
          </p:cNvPr>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4763" y="6496050"/>
            <a:ext cx="13525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312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56926-8559-4DA6-DAF3-C273727D2190}"/>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E324B935-5017-0369-EE36-8BA5F0AE4238}"/>
              </a:ext>
            </a:extLst>
          </p:cNvPr>
          <p:cNvSpPr txBox="1"/>
          <p:nvPr/>
        </p:nvSpPr>
        <p:spPr>
          <a:xfrm>
            <a:off x="442913" y="257191"/>
            <a:ext cx="11306174" cy="57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2. Elementos para tener en cuenta</a:t>
            </a:r>
          </a:p>
        </p:txBody>
      </p:sp>
      <p:sp>
        <p:nvSpPr>
          <p:cNvPr id="3" name="CuadroTexto 2">
            <a:extLst>
              <a:ext uri="{FF2B5EF4-FFF2-40B4-BE49-F238E27FC236}">
                <a16:creationId xmlns:a16="http://schemas.microsoft.com/office/drawing/2014/main" id="{4A2D00FC-00E2-3D0D-AC69-35DEDB4B61AF}"/>
              </a:ext>
            </a:extLst>
          </p:cNvPr>
          <p:cNvSpPr txBox="1"/>
          <p:nvPr/>
        </p:nvSpPr>
        <p:spPr>
          <a:xfrm>
            <a:off x="442913" y="986828"/>
            <a:ext cx="11306175" cy="5016758"/>
          </a:xfrm>
          <a:prstGeom prst="rect">
            <a:avLst/>
          </a:prstGeom>
          <a:noFill/>
        </p:spPr>
        <p:txBody>
          <a:bodyPr wrap="square">
            <a:spAutoFit/>
          </a:bodyPr>
          <a:lstStyle/>
          <a:p>
            <a:pPr lvl="1"/>
            <a:r>
              <a:rPr lang="es-ES" sz="1400" dirty="0">
                <a:latin typeface="Calibri" panose="020F0502020204030204" pitchFamily="34" charset="0"/>
                <a:ea typeface="Aptos" panose="020B0004020202020204" pitchFamily="34" charset="0"/>
              </a:rPr>
              <a:t>				</a:t>
            </a:r>
            <a:r>
              <a:rPr lang="es-ES" sz="1600" u="sng" dirty="0">
                <a:effectLst/>
                <a:latin typeface="Arial" panose="020B0604020202020204" pitchFamily="34" charset="0"/>
                <a:ea typeface="Aptos" panose="020B0004020202020204" pitchFamily="34" charset="0"/>
                <a:cs typeface="Arial" panose="020B0604020202020204" pitchFamily="34" charset="0"/>
              </a:rPr>
              <a:t>Situaciones transitorias</a:t>
            </a:r>
            <a:r>
              <a:rPr lang="es-ES" sz="1600" dirty="0">
                <a:effectLst/>
                <a:latin typeface="Arial" panose="020B0604020202020204" pitchFamily="34" charset="0"/>
                <a:ea typeface="Aptos" panose="020B0004020202020204" pitchFamily="34" charset="0"/>
                <a:cs typeface="Arial" panose="020B0604020202020204" pitchFamily="34" charset="0"/>
              </a:rPr>
              <a:t>:</a:t>
            </a:r>
          </a:p>
          <a:p>
            <a:r>
              <a:rPr lang="es-ES" sz="1600" dirty="0">
                <a:effectLst/>
                <a:latin typeface="Arial" panose="020B0604020202020204" pitchFamily="34" charset="0"/>
                <a:ea typeface="Aptos" panose="020B0004020202020204" pitchFamily="34" charset="0"/>
                <a:cs typeface="Arial" panose="020B0604020202020204" pitchFamily="34" charset="0"/>
              </a:rPr>
              <a:t> </a:t>
            </a:r>
          </a:p>
          <a:p>
            <a:pPr lvl="0"/>
            <a:r>
              <a:rPr lang="es-ES" sz="1600" b="1" dirty="0">
                <a:effectLst/>
                <a:latin typeface="Arial" panose="020B0604020202020204" pitchFamily="34" charset="0"/>
                <a:ea typeface="Times New Roman" panose="02020603050405020304" pitchFamily="18" charset="0"/>
                <a:cs typeface="Arial" panose="020B0604020202020204" pitchFamily="34" charset="0"/>
              </a:rPr>
              <a:t>1</a:t>
            </a:r>
            <a:r>
              <a:rPr lang="es-ES" sz="1600" dirty="0">
                <a:effectLst/>
                <a:latin typeface="Arial" panose="020B0604020202020204" pitchFamily="34" charset="0"/>
                <a:ea typeface="Times New Roman" panose="02020603050405020304" pitchFamily="18" charset="0"/>
                <a:cs typeface="Arial" panose="020B0604020202020204" pitchFamily="34" charset="0"/>
              </a:rPr>
              <a:t>.Las personas que hayan visto denegada su solicitud de protección internacional con “</a:t>
            </a:r>
            <a:r>
              <a:rPr lang="es-ES" sz="1600" i="1" dirty="0">
                <a:effectLst/>
                <a:latin typeface="Arial" panose="020B0604020202020204" pitchFamily="34" charset="0"/>
                <a:ea typeface="Times New Roman" panose="02020603050405020304" pitchFamily="18" charset="0"/>
                <a:cs typeface="Arial" panose="020B0604020202020204" pitchFamily="34" charset="0"/>
              </a:rPr>
              <a:t>una resolución denegatoria o desestimatoria </a:t>
            </a:r>
            <a:r>
              <a:rPr lang="es-ES" sz="1600" b="1" i="1" u="sng" dirty="0">
                <a:effectLst/>
                <a:latin typeface="Arial" panose="020B0604020202020204" pitchFamily="34" charset="0"/>
                <a:ea typeface="Times New Roman" panose="02020603050405020304" pitchFamily="18" charset="0"/>
                <a:cs typeface="Arial" panose="020B0604020202020204" pitchFamily="34" charset="0"/>
              </a:rPr>
              <a:t>firme</a:t>
            </a:r>
            <a:r>
              <a:rPr lang="es-ES" sz="1600" i="1" dirty="0">
                <a:effectLst/>
                <a:latin typeface="Arial" panose="020B0604020202020204" pitchFamily="34" charset="0"/>
                <a:ea typeface="Times New Roman" panose="02020603050405020304" pitchFamily="18" charset="0"/>
                <a:cs typeface="Arial" panose="020B0604020202020204" pitchFamily="34" charset="0"/>
              </a:rPr>
              <a:t> en sede administrativa y, en su caso, judicial de su solicitud de protección internacional</a:t>
            </a:r>
            <a:r>
              <a:rPr lang="es-ES" sz="1600" dirty="0">
                <a:effectLst/>
                <a:latin typeface="Arial" panose="020B0604020202020204" pitchFamily="34" charset="0"/>
                <a:ea typeface="Times New Roman" panose="02020603050405020304" pitchFamily="18" charset="0"/>
                <a:cs typeface="Arial" panose="020B0604020202020204" pitchFamily="34" charset="0"/>
              </a:rPr>
              <a:t>” podrán acogerse </a:t>
            </a:r>
            <a:r>
              <a:rPr lang="es-ES" sz="1600" u="sng" dirty="0">
                <a:effectLst/>
                <a:latin typeface="Arial" panose="020B0604020202020204" pitchFamily="34" charset="0"/>
                <a:ea typeface="Times New Roman" panose="02020603050405020304" pitchFamily="18" charset="0"/>
                <a:cs typeface="Arial" panose="020B0604020202020204" pitchFamily="34" charset="0"/>
              </a:rPr>
              <a:t>entre el 20 de mayo de 2025 y mayo de 2026</a:t>
            </a:r>
            <a:r>
              <a:rPr lang="es-ES" sz="1600" dirty="0">
                <a:effectLst/>
                <a:latin typeface="Arial" panose="020B0604020202020204" pitchFamily="34" charset="0"/>
                <a:ea typeface="Times New Roman" panose="02020603050405020304" pitchFamily="18" charset="0"/>
                <a:cs typeface="Arial" panose="020B0604020202020204" pitchFamily="34" charset="0"/>
              </a:rPr>
              <a:t> a una regularización excepcional (</a:t>
            </a:r>
            <a:r>
              <a:rPr lang="es-ES" sz="1600"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Disposición Transitoria quinta</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Si cumplen los requisitos de alguna autorización de residencia por arraigo, </a:t>
            </a:r>
            <a:r>
              <a:rPr lang="es-ES" sz="1600" b="1" u="sng" dirty="0">
                <a:effectLst/>
                <a:latin typeface="Arial" panose="020B0604020202020204" pitchFamily="34" charset="0"/>
                <a:ea typeface="Times New Roman" panose="02020603050405020304" pitchFamily="18" charset="0"/>
                <a:cs typeface="Arial" panose="020B0604020202020204" pitchFamily="34" charset="0"/>
              </a:rPr>
              <a:t>excepto el requisito de permanencia previa, que no se exige</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Y siempre que hayan estado </a:t>
            </a:r>
            <a:r>
              <a:rPr lang="es-ES" sz="1600" b="1" u="sng" dirty="0">
                <a:effectLst/>
                <a:latin typeface="Arial" panose="020B0604020202020204" pitchFamily="34" charset="0"/>
                <a:ea typeface="Times New Roman" panose="02020603050405020304" pitchFamily="18" charset="0"/>
                <a:cs typeface="Arial" panose="020B0604020202020204" pitchFamily="34" charset="0"/>
              </a:rPr>
              <a:t>por lo menos 6 meses</a:t>
            </a:r>
            <a:r>
              <a:rPr lang="es-ES" sz="1600" dirty="0">
                <a:effectLst/>
                <a:latin typeface="Arial" panose="020B0604020202020204" pitchFamily="34" charset="0"/>
                <a:ea typeface="Times New Roman" panose="02020603050405020304" pitchFamily="18" charset="0"/>
                <a:cs typeface="Arial" panose="020B0604020202020204" pitchFamily="34" charset="0"/>
              </a:rPr>
              <a:t> en situación irregular inmediatamente antes de solicitar esta autorización.  </a:t>
            </a:r>
          </a:p>
          <a:p>
            <a:pPr marL="742950" lvl="1" indent="-285750">
              <a:buFont typeface="Courier New" panose="02070309020205020404" pitchFamily="49" charset="0"/>
              <a:buChar char="o"/>
            </a:pPr>
            <a:endParaRPr lang="es-ES" sz="1600" dirty="0">
              <a:effectLst/>
              <a:latin typeface="Arial" panose="020B0604020202020204" pitchFamily="34" charset="0"/>
              <a:ea typeface="Aptos" panose="020B0004020202020204" pitchFamily="34" charset="0"/>
              <a:cs typeface="Arial" panose="020B0604020202020204" pitchFamily="34" charset="0"/>
            </a:endParaRPr>
          </a:p>
          <a:p>
            <a:pPr lvl="0"/>
            <a:r>
              <a:rPr lang="es-ES" sz="1600" b="1" dirty="0">
                <a:effectLst/>
                <a:latin typeface="Arial" panose="020B0604020202020204" pitchFamily="34" charset="0"/>
                <a:ea typeface="Times New Roman" panose="02020603050405020304" pitchFamily="18" charset="0"/>
                <a:cs typeface="Arial" panose="020B0604020202020204" pitchFamily="34" charset="0"/>
              </a:rPr>
              <a:t>2. </a:t>
            </a:r>
            <a:r>
              <a:rPr lang="es-ES" sz="1600" dirty="0">
                <a:effectLst/>
                <a:latin typeface="Arial" panose="020B0604020202020204" pitchFamily="34" charset="0"/>
                <a:ea typeface="Times New Roman" panose="02020603050405020304" pitchFamily="18" charset="0"/>
                <a:cs typeface="Arial" panose="020B0604020202020204" pitchFamily="34" charset="0"/>
              </a:rPr>
              <a:t>Las autorizaciones que estén en vigor en la fecha de entrada en vigor del Reglamento (20 de mayo de 2025) conservarán su validez y únicamente han de acogerse a la nueva normativa en la próxima modificación/renovación (</a:t>
            </a:r>
            <a:r>
              <a:rPr lang="es-ES" sz="1600"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DT1</a:t>
            </a:r>
            <a:r>
              <a:rPr lang="es-ES" sz="1600" dirty="0">
                <a:effectLst/>
                <a:latin typeface="Arial" panose="020B0604020202020204" pitchFamily="34" charset="0"/>
                <a:ea typeface="Times New Roman" panose="02020603050405020304" pitchFamily="18" charset="0"/>
                <a:cs typeface="Arial" panose="020B0604020202020204" pitchFamily="34" charset="0"/>
              </a:rPr>
              <a:t>)</a:t>
            </a:r>
          </a:p>
          <a:p>
            <a:pPr lvl="0"/>
            <a:endParaRPr lang="es-ES" sz="1600" dirty="0">
              <a:effectLst/>
              <a:latin typeface="Arial" panose="020B0604020202020204" pitchFamily="34" charset="0"/>
              <a:ea typeface="Aptos" panose="020B0004020202020204" pitchFamily="34" charset="0"/>
              <a:cs typeface="Arial" panose="020B0604020202020204" pitchFamily="34" charset="0"/>
            </a:endParaRPr>
          </a:p>
          <a:p>
            <a:pPr lvl="0"/>
            <a:r>
              <a:rPr lang="es-ES" sz="1600" b="1" dirty="0">
                <a:effectLst/>
                <a:latin typeface="Arial" panose="020B0604020202020204" pitchFamily="34" charset="0"/>
                <a:ea typeface="Times New Roman" panose="02020603050405020304" pitchFamily="18" charset="0"/>
                <a:cs typeface="Arial" panose="020B0604020202020204" pitchFamily="34" charset="0"/>
              </a:rPr>
              <a:t>3. </a:t>
            </a:r>
            <a:r>
              <a:rPr lang="es-ES" sz="1600" dirty="0">
                <a:effectLst/>
                <a:latin typeface="Arial" panose="020B0604020202020204" pitchFamily="34" charset="0"/>
                <a:ea typeface="Times New Roman" panose="02020603050405020304" pitchFamily="18" charset="0"/>
                <a:cs typeface="Arial" panose="020B0604020202020204" pitchFamily="34" charset="0"/>
              </a:rPr>
              <a:t>Se aplicará el Reglamento anterior (557/2011) a todas las solicitudes que se presenten antes de la entrada en vigor del nuevo Reglamento, salvo que la persona interesada solicite explícitamente la aplicación de este nuevo Reglamento (</a:t>
            </a:r>
            <a:r>
              <a:rPr lang="es-ES" sz="1600"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DT2</a:t>
            </a:r>
            <a:r>
              <a:rPr lang="es-ES" sz="1600" dirty="0">
                <a:effectLst/>
                <a:latin typeface="Arial" panose="020B0604020202020204" pitchFamily="34" charset="0"/>
                <a:ea typeface="Times New Roman" panose="02020603050405020304" pitchFamily="18" charset="0"/>
                <a:cs typeface="Arial" panose="020B0604020202020204" pitchFamily="34" charset="0"/>
              </a:rPr>
              <a:t>). Habrá que analizar con detenimiento en cuál circunstancia conviene cada cosa.</a:t>
            </a:r>
          </a:p>
          <a:p>
            <a:pPr lvl="0"/>
            <a:endParaRPr lang="es-ES" sz="1600" dirty="0">
              <a:effectLst/>
              <a:latin typeface="Arial" panose="020B0604020202020204" pitchFamily="34" charset="0"/>
              <a:ea typeface="Aptos" panose="020B0004020202020204" pitchFamily="34" charset="0"/>
              <a:cs typeface="Arial" panose="020B0604020202020204" pitchFamily="34" charset="0"/>
            </a:endParaRPr>
          </a:p>
          <a:p>
            <a:pPr lvl="0"/>
            <a:r>
              <a:rPr lang="es-ES" sz="1600" b="1" dirty="0">
                <a:effectLst/>
                <a:latin typeface="Arial" panose="020B0604020202020204" pitchFamily="34" charset="0"/>
                <a:ea typeface="Times New Roman" panose="02020603050405020304" pitchFamily="18" charset="0"/>
                <a:cs typeface="Arial" panose="020B0604020202020204" pitchFamily="34" charset="0"/>
              </a:rPr>
              <a:t>4. </a:t>
            </a:r>
            <a:r>
              <a:rPr lang="es-ES" sz="1600" dirty="0">
                <a:effectLst/>
                <a:latin typeface="Arial" panose="020B0604020202020204" pitchFamily="34" charset="0"/>
                <a:ea typeface="Times New Roman" panose="02020603050405020304" pitchFamily="18" charset="0"/>
                <a:cs typeface="Arial" panose="020B0604020202020204" pitchFamily="34" charset="0"/>
              </a:rPr>
              <a:t>Quienes ostente un arraigo familiar o residencia por familiar de ciudadano de la Unión Europea en vigor en la fecha de entrada mantendrán ese régimen durante la validez de dicha autorización, sin tener que solicitar una modificación al nuevo régimen de familiar de ciudadano español (</a:t>
            </a:r>
            <a:r>
              <a:rPr lang="es-ES" sz="1600"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DT3</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67787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A3A01-40D1-1596-FE9E-EEEBF91379D9}"/>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ED6B9C56-07CE-9A81-90FB-C75FB3654C94}"/>
              </a:ext>
            </a:extLst>
          </p:cNvPr>
          <p:cNvSpPr txBox="1"/>
          <p:nvPr/>
        </p:nvSpPr>
        <p:spPr>
          <a:xfrm>
            <a:off x="442913" y="986828"/>
            <a:ext cx="11306173" cy="4401205"/>
          </a:xfrm>
          <a:prstGeom prst="rect">
            <a:avLst/>
          </a:prstGeom>
          <a:noFill/>
        </p:spPr>
        <p:txBody>
          <a:bodyPr wrap="square">
            <a:spAutoFit/>
          </a:bodyPr>
          <a:lstStyle/>
          <a:p>
            <a:pPr>
              <a:spcBef>
                <a:spcPts val="600"/>
              </a:spcBef>
              <a:spcAft>
                <a:spcPts val="600"/>
              </a:spcAft>
            </a:pPr>
            <a:r>
              <a:rPr lang="es-ES" sz="1600" dirty="0">
                <a:latin typeface="Arial" panose="020B0604020202020204" pitchFamily="34" charset="0"/>
                <a:ea typeface="Aptos" panose="020B0004020202020204" pitchFamily="34" charset="0"/>
                <a:cs typeface="Arial" panose="020B0604020202020204" pitchFamily="34" charset="0"/>
              </a:rPr>
              <a:t>				</a:t>
            </a:r>
            <a:r>
              <a:rPr lang="es-ES" sz="1600" dirty="0">
                <a:effectLst/>
                <a:latin typeface="Arial" panose="020B0604020202020204" pitchFamily="34" charset="0"/>
                <a:ea typeface="Aptos" panose="020B0004020202020204" pitchFamily="34" charset="0"/>
                <a:cs typeface="Arial" panose="020B0604020202020204" pitchFamily="34" charset="0"/>
              </a:rPr>
              <a:t>Otras </a:t>
            </a:r>
            <a:r>
              <a:rPr lang="es-ES" sz="1600" u="sng" dirty="0">
                <a:effectLst/>
                <a:latin typeface="Arial" panose="020B0604020202020204" pitchFamily="34" charset="0"/>
                <a:ea typeface="Aptos" panose="020B0004020202020204" pitchFamily="34" charset="0"/>
                <a:cs typeface="Arial" panose="020B0604020202020204" pitchFamily="34" charset="0"/>
              </a:rPr>
              <a:t>novedades relevantes</a:t>
            </a:r>
            <a:r>
              <a:rPr lang="es-ES" sz="1600" dirty="0">
                <a:effectLst/>
                <a:latin typeface="Arial" panose="020B0604020202020204" pitchFamily="34" charset="0"/>
                <a:ea typeface="Aptos" panose="020B0004020202020204" pitchFamily="34" charset="0"/>
                <a:cs typeface="Arial" panose="020B0604020202020204" pitchFamily="34" charset="0"/>
              </a:rPr>
              <a:t>:</a:t>
            </a:r>
          </a:p>
          <a:p>
            <a:pPr>
              <a:spcBef>
                <a:spcPts val="600"/>
              </a:spcBef>
              <a:spcAft>
                <a:spcPts val="600"/>
              </a:spcAft>
            </a:pPr>
            <a:r>
              <a:rPr lang="es-ES" sz="1600" dirty="0">
                <a:effectLst/>
                <a:latin typeface="Arial" panose="020B0604020202020204" pitchFamily="34" charset="0"/>
                <a:ea typeface="Aptos" panose="020B0004020202020204" pitchFamily="34" charset="0"/>
                <a:cs typeface="Arial" panose="020B0604020202020204" pitchFamily="34" charset="0"/>
              </a:rPr>
              <a:t> </a:t>
            </a:r>
            <a:r>
              <a:rPr lang="es-ES" sz="1600" dirty="0">
                <a:effectLst/>
                <a:latin typeface="Arial" panose="020B0604020202020204" pitchFamily="34" charset="0"/>
                <a:ea typeface="Times New Roman" panose="02020603050405020304" pitchFamily="18" charset="0"/>
                <a:cs typeface="Arial" panose="020B0604020202020204" pitchFamily="34" charset="0"/>
              </a:rPr>
              <a:t>Se introduce un artículo específico para definir el </a:t>
            </a:r>
            <a:r>
              <a:rPr lang="es-ES" sz="1600" b="1" dirty="0">
                <a:effectLst/>
                <a:latin typeface="Arial" panose="020B0604020202020204" pitchFamily="34" charset="0"/>
                <a:ea typeface="Times New Roman" panose="02020603050405020304" pitchFamily="18" charset="0"/>
                <a:cs typeface="Arial" panose="020B0604020202020204" pitchFamily="34" charset="0"/>
              </a:rPr>
              <a:t>concepto de persona extranjera a cargo y de razones de carácter humanitario</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b="1"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Art. 196</a:t>
            </a:r>
            <a:r>
              <a:rPr lang="es-ES" sz="1600" dirty="0">
                <a:effectLst/>
                <a:latin typeface="Arial" panose="020B0604020202020204" pitchFamily="34" charset="0"/>
                <a:ea typeface="Times New Roman" panose="02020603050405020304" pitchFamily="18" charset="0"/>
                <a:cs typeface="Arial" panose="020B0604020202020204" pitchFamily="34" charset="0"/>
              </a:rPr>
              <a:t>), que recoge los supuestos de dependencia económica y dependencia física. Servirá a efectos de reagrupación familiar, residencia de familiar de ciudadano español…</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Bef>
                <a:spcPts val="600"/>
              </a:spcBef>
              <a:spcAft>
                <a:spcPts val="600"/>
              </a:spcAft>
              <a:buFont typeface="Symbol" panose="05050102010706020507" pitchFamily="18" charset="2"/>
              <a:buChar char=""/>
            </a:pPr>
            <a:r>
              <a:rPr lang="es-ES" sz="1600" dirty="0">
                <a:effectLst/>
                <a:latin typeface="Arial" panose="020B0604020202020204" pitchFamily="34" charset="0"/>
                <a:ea typeface="Times New Roman" panose="02020603050405020304" pitchFamily="18" charset="0"/>
                <a:cs typeface="Arial" panose="020B0604020202020204" pitchFamily="34" charset="0"/>
              </a:rPr>
              <a:t>Se introduce una nueva figura de autorización de residencia para </a:t>
            </a:r>
            <a:r>
              <a:rPr lang="es-ES" sz="1600" b="1" dirty="0">
                <a:effectLst/>
                <a:latin typeface="Arial" panose="020B0604020202020204" pitchFamily="34" charset="0"/>
                <a:ea typeface="Times New Roman" panose="02020603050405020304" pitchFamily="18" charset="0"/>
                <a:cs typeface="Arial" panose="020B0604020202020204" pitchFamily="34" charset="0"/>
              </a:rPr>
              <a:t>mujeres víctimas de violencia sexual</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b="1"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Art. 137 y siguientes</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Bef>
                <a:spcPts val="600"/>
              </a:spcBef>
              <a:spcAft>
                <a:spcPts val="600"/>
              </a:spcAft>
              <a:buFont typeface="Symbol" panose="05050102010706020507" pitchFamily="18" charset="2"/>
              <a:buChar char=""/>
            </a:pPr>
            <a:r>
              <a:rPr lang="es-ES" sz="1600" dirty="0">
                <a:effectLst/>
                <a:latin typeface="Arial" panose="020B0604020202020204" pitchFamily="34" charset="0"/>
                <a:ea typeface="Times New Roman" panose="02020603050405020304" pitchFamily="18" charset="0"/>
                <a:cs typeface="Arial" panose="020B0604020202020204" pitchFamily="34" charset="0"/>
              </a:rPr>
              <a:t>Los/las jóvenes ex tutelados por una administración pública para quienes no se les tramitó una autorización de residencia siendo menores de edad, podrán solicitarla </a:t>
            </a:r>
            <a:r>
              <a:rPr lang="es-ES" sz="1600" b="1" u="sng" dirty="0">
                <a:effectLst/>
                <a:latin typeface="Arial" panose="020B0604020202020204" pitchFamily="34" charset="0"/>
                <a:ea typeface="Times New Roman" panose="02020603050405020304" pitchFamily="18" charset="0"/>
                <a:cs typeface="Arial" panose="020B0604020202020204" pitchFamily="34" charset="0"/>
              </a:rPr>
              <a:t>hasta el día </a:t>
            </a:r>
            <a:r>
              <a:rPr lang="es-ES" sz="1600" b="1" u="sng" dirty="0" err="1">
                <a:effectLst/>
                <a:latin typeface="Arial" panose="020B0604020202020204" pitchFamily="34" charset="0"/>
                <a:ea typeface="Times New Roman" panose="02020603050405020304" pitchFamily="18" charset="0"/>
                <a:cs typeface="Arial" panose="020B0604020202020204" pitchFamily="34" charset="0"/>
              </a:rPr>
              <a:t>sigiuente</a:t>
            </a:r>
            <a:r>
              <a:rPr lang="es-ES" sz="1600" b="1" u="sng" dirty="0">
                <a:effectLst/>
                <a:latin typeface="Arial" panose="020B0604020202020204" pitchFamily="34" charset="0"/>
                <a:ea typeface="Times New Roman" panose="02020603050405020304" pitchFamily="18" charset="0"/>
                <a:cs typeface="Arial" panose="020B0604020202020204" pitchFamily="34" charset="0"/>
              </a:rPr>
              <a:t> a la fecha que cumplan 20 años</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i="1" dirty="0">
                <a:effectLst/>
                <a:latin typeface="Arial" panose="020B0604020202020204" pitchFamily="34" charset="0"/>
                <a:ea typeface="Times New Roman" panose="02020603050405020304" pitchFamily="18" charset="0"/>
                <a:cs typeface="Arial" panose="020B0604020202020204" pitchFamily="34" charset="0"/>
              </a:rPr>
              <a:t>cuando concurran razones ajenas a la persona extranjera que estén debidamente acreditadas</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b="1"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Art. 174</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342900" lvl="0" indent="-342900">
              <a:spcBef>
                <a:spcPts val="600"/>
              </a:spcBef>
              <a:spcAft>
                <a:spcPts val="600"/>
              </a:spcAft>
              <a:buFont typeface="Symbol" panose="05050102010706020507" pitchFamily="18" charset="2"/>
              <a:buChar char=""/>
            </a:pPr>
            <a:r>
              <a:rPr lang="es-ES" sz="1600" dirty="0">
                <a:effectLst/>
                <a:latin typeface="Arial" panose="020B0604020202020204" pitchFamily="34" charset="0"/>
                <a:ea typeface="Times New Roman" panose="02020603050405020304" pitchFamily="18" charset="0"/>
                <a:cs typeface="Arial" panose="020B0604020202020204" pitchFamily="34" charset="0"/>
              </a:rPr>
              <a:t>Para </a:t>
            </a:r>
            <a:r>
              <a:rPr lang="es-ES" sz="1600" u="sng" dirty="0">
                <a:effectLst/>
                <a:latin typeface="Arial" panose="020B0604020202020204" pitchFamily="34" charset="0"/>
                <a:ea typeface="Times New Roman" panose="02020603050405020304" pitchFamily="18" charset="0"/>
                <a:cs typeface="Arial" panose="020B0604020202020204" pitchFamily="34" charset="0"/>
              </a:rPr>
              <a:t>personas indocumentadas</a:t>
            </a:r>
            <a:r>
              <a:rPr lang="es-ES" sz="1600" dirty="0">
                <a:effectLst/>
                <a:latin typeface="Arial" panose="020B0604020202020204" pitchFamily="34" charset="0"/>
                <a:ea typeface="Times New Roman" panose="02020603050405020304" pitchFamily="18" charset="0"/>
                <a:cs typeface="Arial" panose="020B0604020202020204" pitchFamily="34" charset="0"/>
              </a:rPr>
              <a:t>: El artículo que regula el procedimiento de obtención de </a:t>
            </a:r>
            <a:r>
              <a:rPr lang="es-ES" sz="1600" b="1" dirty="0">
                <a:effectLst/>
                <a:latin typeface="Arial" panose="020B0604020202020204" pitchFamily="34" charset="0"/>
                <a:ea typeface="Times New Roman" panose="02020603050405020304" pitchFamily="18" charset="0"/>
                <a:cs typeface="Arial" panose="020B0604020202020204" pitchFamily="34" charset="0"/>
              </a:rPr>
              <a:t>cédulas de inscripción</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b="1" dirty="0">
                <a:solidFill>
                  <a:srgbClr val="ED7D31"/>
                </a:solidFill>
                <a:effectLst/>
                <a:latin typeface="Arial" panose="020B0604020202020204" pitchFamily="34" charset="0"/>
                <a:ea typeface="Times New Roman" panose="02020603050405020304" pitchFamily="18" charset="0"/>
                <a:cs typeface="Arial" panose="020B0604020202020204" pitchFamily="34" charset="0"/>
              </a:rPr>
              <a:t>Art. 210</a:t>
            </a:r>
            <a:r>
              <a:rPr lang="es-ES" sz="1600" dirty="0">
                <a:effectLst/>
                <a:latin typeface="Arial" panose="020B0604020202020204" pitchFamily="34" charset="0"/>
                <a:ea typeface="Times New Roman" panose="02020603050405020304" pitchFamily="18" charset="0"/>
                <a:cs typeface="Arial" panose="020B0604020202020204" pitchFamily="34" charset="0"/>
              </a:rPr>
              <a:t>) no sufre variaciones respecto al Reglamento actual, salvo por el nuevo epígrafe 11: (…) “</a:t>
            </a:r>
            <a:r>
              <a:rPr lang="es-ES" sz="1600" i="1" dirty="0">
                <a:effectLst/>
                <a:latin typeface="Arial" panose="020B0604020202020204" pitchFamily="34" charset="0"/>
                <a:ea typeface="Times New Roman" panose="02020603050405020304" pitchFamily="18" charset="0"/>
                <a:cs typeface="Arial" panose="020B0604020202020204" pitchFamily="34" charset="0"/>
              </a:rPr>
              <a:t>mediante orden ministerial se podrá autorizar, en las condiciones que en ella se determinen, la realización de los trámites administrativos previstos en el presente reglamento con documentos de identidad o de viaje caducados de determinadas nacionalidades si se comprueba la imposibilidad generalizada de sus titulares de proceder a su renovación ante las autoridades del país expedidor</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31EC3F75-5717-42DB-54F2-7BAE2180994E}"/>
              </a:ext>
            </a:extLst>
          </p:cNvPr>
          <p:cNvSpPr txBox="1"/>
          <p:nvPr/>
        </p:nvSpPr>
        <p:spPr>
          <a:xfrm>
            <a:off x="442913" y="257191"/>
            <a:ext cx="11306174" cy="57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2. Elementos para tener en cuenta</a:t>
            </a:r>
          </a:p>
        </p:txBody>
      </p:sp>
      <p:pic>
        <p:nvPicPr>
          <p:cNvPr id="5122" name="Picture 2">
            <a:extLst>
              <a:ext uri="{FF2B5EF4-FFF2-40B4-BE49-F238E27FC236}">
                <a16:creationId xmlns:a16="http://schemas.microsoft.com/office/drawing/2014/main" id="{C36716DC-7FA1-8DA6-5C08-7DA413A40DD8}"/>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324599"/>
            <a:ext cx="13525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9588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71D1C-CCB0-21FD-3CA5-88193956DCC1}"/>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8E54253C-0F0A-D173-6B9D-205C42CE3D5B}"/>
              </a:ext>
            </a:extLst>
          </p:cNvPr>
          <p:cNvSpPr txBox="1"/>
          <p:nvPr/>
        </p:nvSpPr>
        <p:spPr>
          <a:xfrm>
            <a:off x="442913" y="920621"/>
            <a:ext cx="11306173" cy="5047536"/>
          </a:xfrm>
          <a:prstGeom prst="rect">
            <a:avLst/>
          </a:prstGeom>
          <a:noFill/>
        </p:spPr>
        <p:txBody>
          <a:bodyPr wrap="square">
            <a:spAutoFit/>
          </a:bodyPr>
          <a:lstStyle/>
          <a:p>
            <a:pPr>
              <a:spcBef>
                <a:spcPts val="600"/>
              </a:spcBef>
              <a:spcAft>
                <a:spcPts val="600"/>
              </a:spcAft>
            </a:pPr>
            <a:r>
              <a:rPr lang="es-ES" sz="1600" dirty="0">
                <a:latin typeface="Arial" panose="020B0604020202020204" pitchFamily="34" charset="0"/>
                <a:ea typeface="Aptos" panose="020B0004020202020204" pitchFamily="34" charset="0"/>
                <a:cs typeface="Arial" panose="020B0604020202020204" pitchFamily="34" charset="0"/>
              </a:rPr>
              <a:t>				</a:t>
            </a:r>
            <a:r>
              <a:rPr lang="es-ES" sz="1600" u="sng" dirty="0">
                <a:effectLst/>
                <a:latin typeface="Arial" panose="020B0604020202020204" pitchFamily="34" charset="0"/>
                <a:ea typeface="Aptos" panose="020B0004020202020204" pitchFamily="34" charset="0"/>
                <a:cs typeface="Arial" panose="020B0604020202020204" pitchFamily="34" charset="0"/>
              </a:rPr>
              <a:t>Configuración de los arraigos</a:t>
            </a:r>
            <a:r>
              <a:rPr lang="es-ES" sz="1600" dirty="0">
                <a:effectLst/>
                <a:latin typeface="Arial" panose="020B0604020202020204" pitchFamily="34" charset="0"/>
                <a:ea typeface="Aptos" panose="020B0004020202020204" pitchFamily="34" charset="0"/>
                <a:cs typeface="Arial" panose="020B0604020202020204" pitchFamily="34" charset="0"/>
              </a:rPr>
              <a:t> (</a:t>
            </a:r>
            <a:r>
              <a:rPr lang="es-ES" sz="1600" dirty="0">
                <a:solidFill>
                  <a:srgbClr val="C00000"/>
                </a:solidFill>
                <a:effectLst/>
                <a:latin typeface="Arial" panose="020B0604020202020204" pitchFamily="34" charset="0"/>
                <a:ea typeface="Aptos" panose="020B0004020202020204" pitchFamily="34" charset="0"/>
                <a:cs typeface="Arial" panose="020B0604020202020204" pitchFamily="34" charset="0"/>
              </a:rPr>
              <a:t>Art. 125 y siguientes</a:t>
            </a:r>
            <a:r>
              <a:rPr lang="es-ES" sz="1600" dirty="0">
                <a:effectLst/>
                <a:latin typeface="Arial" panose="020B0604020202020204" pitchFamily="34" charset="0"/>
                <a:ea typeface="Aptos" panose="020B0004020202020204" pitchFamily="34" charset="0"/>
                <a:cs typeface="Arial" panose="020B0604020202020204" pitchFamily="34" charset="0"/>
              </a:rPr>
              <a:t>):</a:t>
            </a:r>
          </a:p>
          <a:p>
            <a:pPr>
              <a:spcBef>
                <a:spcPts val="600"/>
              </a:spcBef>
              <a:spcAft>
                <a:spcPts val="600"/>
              </a:spcAft>
            </a:pPr>
            <a:r>
              <a:rPr lang="es-ES" sz="1600" dirty="0">
                <a:effectLst/>
                <a:latin typeface="Arial" panose="020B0604020202020204" pitchFamily="34" charset="0"/>
                <a:ea typeface="Aptos" panose="020B0004020202020204" pitchFamily="34" charset="0"/>
                <a:cs typeface="Arial" panose="020B0604020202020204" pitchFamily="34" charset="0"/>
              </a:rPr>
              <a:t> </a:t>
            </a:r>
            <a:r>
              <a:rPr lang="es-ES" sz="1600" dirty="0">
                <a:effectLst/>
                <a:latin typeface="Arial" panose="020B0604020202020204" pitchFamily="34" charset="0"/>
                <a:ea typeface="Times New Roman" panose="02020603050405020304" pitchFamily="18" charset="0"/>
                <a:cs typeface="Arial" panose="020B0604020202020204" pitchFamily="34" charset="0"/>
              </a:rPr>
              <a:t>Hay un artículo de </a:t>
            </a:r>
            <a:r>
              <a:rPr lang="es-ES" sz="1600" b="1" dirty="0">
                <a:effectLst/>
                <a:latin typeface="Arial" panose="020B0604020202020204" pitchFamily="34" charset="0"/>
                <a:ea typeface="Times New Roman" panose="02020603050405020304" pitchFamily="18" charset="0"/>
                <a:cs typeface="Arial" panose="020B0604020202020204" pitchFamily="34" charset="0"/>
              </a:rPr>
              <a:t>requisitos comunes a todos los arraigos</a:t>
            </a:r>
            <a:r>
              <a:rPr lang="es-ES" sz="1600" dirty="0">
                <a:effectLst/>
                <a:latin typeface="Arial" panose="020B0604020202020204" pitchFamily="34" charset="0"/>
                <a:ea typeface="Times New Roman" panose="02020603050405020304" pitchFamily="18" charset="0"/>
                <a:cs typeface="Arial" panose="020B0604020202020204" pitchFamily="34" charset="0"/>
              </a:rPr>
              <a:t> (</a:t>
            </a:r>
            <a:r>
              <a:rPr lang="es-ES" sz="16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Art. 126 </a:t>
            </a:r>
            <a:r>
              <a:rPr lang="es-ES" sz="1600" dirty="0">
                <a:effectLst/>
                <a:latin typeface="Arial" panose="020B0604020202020204" pitchFamily="34" charset="0"/>
                <a:ea typeface="Times New Roman" panose="02020603050405020304" pitchFamily="18" charset="0"/>
                <a:cs typeface="Arial" panose="020B0604020202020204" pitchFamily="34" charset="0"/>
              </a:rPr>
              <a:t>salvo las que incluyan una mención específica a otro artículo), que recoge como novedades:</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Hay un período único de </a:t>
            </a:r>
            <a:r>
              <a:rPr lang="es-ES" sz="1600" b="1" u="sng" dirty="0">
                <a:effectLst/>
                <a:latin typeface="Arial" panose="020B0604020202020204" pitchFamily="34" charset="0"/>
                <a:ea typeface="Times New Roman" panose="02020603050405020304" pitchFamily="18" charset="0"/>
                <a:cs typeface="Arial" panose="020B0604020202020204" pitchFamily="34" charset="0"/>
              </a:rPr>
              <a:t>permanencia previa de 2 años </a:t>
            </a:r>
            <a:r>
              <a:rPr lang="es-ES" sz="1600" dirty="0">
                <a:effectLst/>
                <a:latin typeface="Arial" panose="020B0604020202020204" pitchFamily="34" charset="0"/>
                <a:ea typeface="Times New Roman" panose="02020603050405020304" pitchFamily="18" charset="0"/>
                <a:cs typeface="Arial" panose="020B0604020202020204" pitchFamily="34" charset="0"/>
              </a:rPr>
              <a:t>para todos los arraigos (salvo el familiar, que no requiere permanencia previa).</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No se puede ostentar la condición de solicitante de PI ni al solicitar la regularización, ni durante la tramitación del arraigo. </a:t>
            </a:r>
            <a:r>
              <a:rPr lang="es-ES" sz="1600" u="sng" dirty="0">
                <a:effectLst/>
                <a:latin typeface="Arial" panose="020B0604020202020204" pitchFamily="34" charset="0"/>
                <a:ea typeface="Times New Roman" panose="02020603050405020304" pitchFamily="18" charset="0"/>
                <a:cs typeface="Arial" panose="020B0604020202020204" pitchFamily="34" charset="0"/>
              </a:rPr>
              <a:t>Se consolida su incompatibilidad</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Pero, además, </a:t>
            </a:r>
            <a:r>
              <a:rPr lang="es-ES" sz="16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se excluye explícitamente del cómputo de la permanencia previa el tiempo que se ha estado como solicitante de protección internacional</a:t>
            </a:r>
            <a:r>
              <a:rPr lang="es-ES" sz="1600" dirty="0">
                <a:effectLst/>
                <a:latin typeface="Arial" panose="020B0604020202020204" pitchFamily="34" charset="0"/>
                <a:ea typeface="Times New Roman" panose="02020603050405020304" pitchFamily="18" charset="0"/>
                <a:cs typeface="Arial" panose="020B0604020202020204" pitchFamily="34" charset="0"/>
              </a:rPr>
              <a:t>, desde el momento de la solicitud hasta que recaiga resolución firme (por lo tanto, incluye el período en fase de recurso de reposición y/o contencioso administrativo).  </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Se deberá acreditar carecer de antecedentes penales en país de origen o residencia previa, salvo (</a:t>
            </a:r>
            <a:r>
              <a:rPr lang="es-ES" sz="16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Art. 130.2</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1143000" lvl="2" indent="-228600">
              <a:spcAft>
                <a:spcPts val="600"/>
              </a:spcAft>
              <a:buFont typeface="Wingdings" panose="05000000000000000000" pitchFamily="2" charset="2"/>
              <a:buChar char=""/>
            </a:pPr>
            <a:r>
              <a:rPr lang="es-ES" sz="1600" dirty="0">
                <a:effectLst/>
                <a:latin typeface="Arial" panose="020B0604020202020204" pitchFamily="34" charset="0"/>
                <a:ea typeface="Times New Roman" panose="02020603050405020304" pitchFamily="18" charset="0"/>
                <a:cs typeface="Arial" panose="020B0604020202020204" pitchFamily="34" charset="0"/>
              </a:rPr>
              <a:t>Se acredite permanencia continuada en España durante los últimos 5 años.</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1143000" lvl="2" indent="-228600">
              <a:spcAft>
                <a:spcPts val="600"/>
              </a:spcAft>
              <a:buFont typeface="Wingdings" panose="05000000000000000000" pitchFamily="2" charset="2"/>
              <a:buChar char=""/>
            </a:pPr>
            <a:r>
              <a:rPr lang="es-ES" sz="1600" dirty="0">
                <a:effectLst/>
                <a:latin typeface="Arial" panose="020B0604020202020204" pitchFamily="34" charset="0"/>
                <a:ea typeface="Times New Roman" panose="02020603050405020304" pitchFamily="18" charset="0"/>
                <a:cs typeface="Arial" panose="020B0604020202020204" pitchFamily="34" charset="0"/>
              </a:rPr>
              <a:t>Haber aportado los penales de país de origen en algún expediente de extranjería de los últimos 5 años, sin haber salido de territorio nacional desde entonces.  </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Incluye el “</a:t>
            </a:r>
            <a:r>
              <a:rPr lang="es-ES" sz="1600" i="1" dirty="0">
                <a:effectLst/>
                <a:latin typeface="Arial" panose="020B0604020202020204" pitchFamily="34" charset="0"/>
                <a:ea typeface="Times New Roman" panose="02020603050405020304" pitchFamily="18" charset="0"/>
                <a:cs typeface="Arial" panose="020B0604020202020204" pitchFamily="34" charset="0"/>
              </a:rPr>
              <a:t>no representar una amenaza para el orden público, seguridad o salud pública</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a:p>
            <a:pPr marL="742950" lvl="1" indent="-285750">
              <a:spcAft>
                <a:spcPts val="600"/>
              </a:spcAft>
              <a:buFont typeface="Courier New" panose="02070309020205020404" pitchFamily="49" charset="0"/>
              <a:buChar char="o"/>
            </a:pPr>
            <a:r>
              <a:rPr lang="es-ES" sz="1600" dirty="0">
                <a:effectLst/>
                <a:latin typeface="Arial" panose="020B0604020202020204" pitchFamily="34" charset="0"/>
                <a:ea typeface="Times New Roman" panose="02020603050405020304" pitchFamily="18" charset="0"/>
                <a:cs typeface="Arial" panose="020B0604020202020204" pitchFamily="34" charset="0"/>
              </a:rPr>
              <a:t>Todos los arraigos autorización a trabajar por cuenta ajena o propia, </a:t>
            </a:r>
            <a:r>
              <a:rPr lang="es-ES" sz="1600" u="sng" dirty="0" err="1">
                <a:effectLst/>
                <a:latin typeface="Arial" panose="020B0604020202020204" pitchFamily="34" charset="0"/>
                <a:ea typeface="Times New Roman" panose="02020603050405020304" pitchFamily="18" charset="0"/>
                <a:cs typeface="Arial" panose="020B0604020202020204" pitchFamily="34" charset="0"/>
              </a:rPr>
              <a:t>incluído</a:t>
            </a:r>
            <a:r>
              <a:rPr lang="es-ES" sz="1600" u="sng" dirty="0">
                <a:effectLst/>
                <a:latin typeface="Arial" panose="020B0604020202020204" pitchFamily="34" charset="0"/>
                <a:ea typeface="Times New Roman" panose="02020603050405020304" pitchFamily="18" charset="0"/>
                <a:cs typeface="Arial" panose="020B0604020202020204" pitchFamily="34" charset="0"/>
              </a:rPr>
              <a:t> el arraigo socioformativo</a:t>
            </a:r>
            <a:r>
              <a:rPr lang="es-ES" sz="1600" dirty="0">
                <a:effectLst/>
                <a:latin typeface="Arial" panose="020B0604020202020204" pitchFamily="34" charset="0"/>
                <a:ea typeface="Times New Roman" panose="02020603050405020304" pitchFamily="18" charset="0"/>
                <a:cs typeface="Arial" panose="020B0604020202020204" pitchFamily="34" charset="0"/>
              </a:rPr>
              <a:t> – con un límite máximo de 30 horas semanales en cómputo global - (</a:t>
            </a:r>
            <a:r>
              <a:rPr lang="es-ES" sz="16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Art. 131</a:t>
            </a:r>
            <a:r>
              <a:rPr lang="es-ES" sz="1600" dirty="0">
                <a:effectLst/>
                <a:latin typeface="Arial" panose="020B0604020202020204" pitchFamily="34" charset="0"/>
                <a:ea typeface="Times New Roman" panose="02020603050405020304" pitchFamily="18" charset="0"/>
                <a:cs typeface="Arial" panose="020B0604020202020204" pitchFamily="34" charset="0"/>
              </a:rPr>
              <a:t>).</a:t>
            </a:r>
            <a:endParaRPr lang="es-ES" sz="1600" dirty="0">
              <a:effectLst/>
              <a:latin typeface="Arial" panose="020B0604020202020204" pitchFamily="34" charset="0"/>
              <a:ea typeface="Aptos" panose="020B00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D3203D78-BFFC-93DF-A9AB-D412FE0854AC}"/>
              </a:ext>
            </a:extLst>
          </p:cNvPr>
          <p:cNvSpPr txBox="1"/>
          <p:nvPr/>
        </p:nvSpPr>
        <p:spPr>
          <a:xfrm>
            <a:off x="442913" y="257191"/>
            <a:ext cx="11306174" cy="57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2. Elementos para tener en cuenta</a:t>
            </a:r>
          </a:p>
        </p:txBody>
      </p:sp>
      <p:pic>
        <p:nvPicPr>
          <p:cNvPr id="6146" name="Picture 2">
            <a:extLst>
              <a:ext uri="{FF2B5EF4-FFF2-40B4-BE49-F238E27FC236}">
                <a16:creationId xmlns:a16="http://schemas.microsoft.com/office/drawing/2014/main" id="{270E2D0E-984E-34F3-9FB1-1F4CE748A070}"/>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71438" y="6486541"/>
            <a:ext cx="135255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100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E70EF1E-0F16-D3A8-0D48-8E01D00D21EE}"/>
              </a:ext>
            </a:extLst>
          </p:cNvPr>
          <p:cNvSpPr txBox="1"/>
          <p:nvPr/>
        </p:nvSpPr>
        <p:spPr>
          <a:xfrm>
            <a:off x="442913" y="836613"/>
            <a:ext cx="11306176" cy="5077993"/>
          </a:xfrm>
          <a:prstGeom prst="rect">
            <a:avLst/>
          </a:prstGeom>
          <a:noFill/>
        </p:spPr>
        <p:txBody>
          <a:bodyPr wrap="square">
            <a:spAutoFit/>
          </a:bodyPr>
          <a:lstStyle/>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TÍTULO II</a:t>
            </a:r>
          </a:p>
          <a:p>
            <a:r>
              <a:rPr lang="es-ES" sz="1200" b="1" dirty="0">
                <a:solidFill>
                  <a:srgbClr val="000000"/>
                </a:solidFill>
                <a:effectLst/>
                <a:latin typeface="Arial" panose="020B0604020202020204" pitchFamily="34" charset="0"/>
                <a:ea typeface="Aptos" panose="020B0004020202020204" pitchFamily="34" charset="0"/>
                <a:cs typeface="Arial" panose="020B0604020202020204" pitchFamily="34" charset="0"/>
              </a:rPr>
              <a:t>Visados</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 </a:t>
            </a:r>
          </a:p>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CAPÍTULO I</a:t>
            </a:r>
          </a:p>
          <a:p>
            <a:pPr>
              <a:lnSpc>
                <a:spcPct val="107000"/>
              </a:lnSpc>
              <a:spcAft>
                <a:spcPts val="800"/>
              </a:spcAft>
            </a:pPr>
            <a:r>
              <a:rPr lang="es-ES" sz="1200" b="1" kern="100" dirty="0">
                <a:effectLst/>
                <a:latin typeface="Arial" panose="020B0604020202020204" pitchFamily="34" charset="0"/>
                <a:ea typeface="Aptos" panose="020B0004020202020204" pitchFamily="34" charset="0"/>
                <a:cs typeface="Arial" panose="020B0604020202020204" pitchFamily="34" charset="0"/>
              </a:rPr>
              <a:t>Definición, lugares y forma de presentación y procedimiento</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CAPÍTULO II</a:t>
            </a:r>
          </a:p>
          <a:p>
            <a:r>
              <a:rPr lang="es-ES" sz="1200" b="1" dirty="0">
                <a:solidFill>
                  <a:srgbClr val="000000"/>
                </a:solidFill>
                <a:effectLst/>
                <a:latin typeface="Arial" panose="020B0604020202020204" pitchFamily="34" charset="0"/>
                <a:ea typeface="Aptos" panose="020B0004020202020204" pitchFamily="34" charset="0"/>
                <a:cs typeface="Arial" panose="020B0604020202020204" pitchFamily="34" charset="0"/>
              </a:rPr>
              <a:t>Visados de tránsito aeroportuario</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29. </a:t>
            </a:r>
            <a:r>
              <a:rPr lang="es-ES" sz="1200" i="1" kern="100" dirty="0">
                <a:effectLst/>
                <a:latin typeface="Arial" panose="020B0604020202020204" pitchFamily="34" charset="0"/>
                <a:ea typeface="Aptos" panose="020B0004020202020204" pitchFamily="34" charset="0"/>
                <a:cs typeface="Arial" panose="020B0604020202020204" pitchFamily="34" charset="0"/>
              </a:rPr>
              <a:t>Definición, requisitos y procedimiento.</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CAPÍTULO III</a:t>
            </a:r>
          </a:p>
          <a:p>
            <a:r>
              <a:rPr lang="es-ES" sz="1200" b="1" dirty="0">
                <a:solidFill>
                  <a:srgbClr val="000000"/>
                </a:solidFill>
                <a:effectLst/>
                <a:latin typeface="Arial" panose="020B0604020202020204" pitchFamily="34" charset="0"/>
                <a:ea typeface="Aptos" panose="020B0004020202020204" pitchFamily="34" charset="0"/>
                <a:cs typeface="Arial" panose="020B0604020202020204" pitchFamily="34" charset="0"/>
              </a:rPr>
              <a:t>Visados de estancia de corta duración</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30. </a:t>
            </a:r>
            <a:r>
              <a:rPr lang="es-ES" sz="1200" i="1" kern="100" dirty="0">
                <a:effectLst/>
                <a:latin typeface="Arial" panose="020B0604020202020204" pitchFamily="34" charset="0"/>
                <a:ea typeface="Aptos" panose="020B0004020202020204" pitchFamily="34" charset="0"/>
                <a:cs typeface="Arial" panose="020B0604020202020204" pitchFamily="34" charset="0"/>
              </a:rPr>
              <a:t>Definición, requisitos y procedimiento.</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rPr>
              <a:t>CAPÍTULO IV</a:t>
            </a:r>
          </a:p>
          <a:p>
            <a:r>
              <a:rPr lang="es-ES" sz="1200" b="1" dirty="0">
                <a:solidFill>
                  <a:srgbClr val="000000"/>
                </a:solidFill>
                <a:effectLst/>
                <a:latin typeface="Arial" panose="020B0604020202020204" pitchFamily="34" charset="0"/>
                <a:ea typeface="Aptos" panose="020B0004020202020204" pitchFamily="34" charset="0"/>
                <a:cs typeface="Arial" panose="020B0604020202020204" pitchFamily="34" charset="0"/>
              </a:rPr>
              <a:t>Visados de larga duración</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i="1" kern="100" dirty="0">
                <a:effectLst/>
                <a:latin typeface="Arial" panose="020B0604020202020204" pitchFamily="34" charset="0"/>
                <a:ea typeface="Aptos" panose="020B0004020202020204" pitchFamily="34" charset="0"/>
                <a:cs typeface="Arial" panose="020B0604020202020204" pitchFamily="34" charset="0"/>
              </a:rPr>
              <a:t>Sección 1.ª Visado de estancia de larga duración por estudios, movilidad de alumnos, servicios de voluntariado o actividades formativas</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i="1" dirty="0">
                <a:solidFill>
                  <a:srgbClr val="000000"/>
                </a:solidFill>
                <a:effectLst/>
                <a:latin typeface="Arial" panose="020B0604020202020204" pitchFamily="34" charset="0"/>
                <a:ea typeface="Aptos" panose="020B0004020202020204" pitchFamily="34" charset="0"/>
                <a:cs typeface="Arial" panose="020B0604020202020204" pitchFamily="34" charset="0"/>
              </a:rPr>
              <a:t>Sección 2.ª Visados de residencia</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37. </a:t>
            </a:r>
            <a:r>
              <a:rPr lang="es-ES" sz="1200" i="1" kern="100" dirty="0">
                <a:effectLst/>
                <a:latin typeface="Arial" panose="020B0604020202020204" pitchFamily="34" charset="0"/>
                <a:ea typeface="Aptos" panose="020B0004020202020204" pitchFamily="34" charset="0"/>
                <a:cs typeface="Arial" panose="020B0604020202020204" pitchFamily="34" charset="0"/>
              </a:rPr>
              <a:t>Visado de residencia</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i="1" dirty="0">
                <a:solidFill>
                  <a:srgbClr val="000000"/>
                </a:solidFill>
                <a:effectLst/>
                <a:latin typeface="Arial" panose="020B0604020202020204" pitchFamily="34" charset="0"/>
                <a:ea typeface="Aptos" panose="020B0004020202020204" pitchFamily="34" charset="0"/>
                <a:cs typeface="Arial" panose="020B0604020202020204" pitchFamily="34" charset="0"/>
              </a:rPr>
              <a:t>Sección 3.ª Visados de carácter extraordinario</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42. </a:t>
            </a:r>
            <a:r>
              <a:rPr lang="es-ES" sz="1200" i="1" kern="100" dirty="0">
                <a:effectLst/>
                <a:latin typeface="Arial" panose="020B0604020202020204" pitchFamily="34" charset="0"/>
                <a:ea typeface="Aptos" panose="020B0004020202020204" pitchFamily="34" charset="0"/>
                <a:cs typeface="Arial" panose="020B0604020202020204" pitchFamily="34" charset="0"/>
              </a:rPr>
              <a:t>Visados de residencia de carácter extraordinario</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r>
              <a:rPr lang="es-ES" sz="1200" i="1" dirty="0">
                <a:solidFill>
                  <a:srgbClr val="000000"/>
                </a:solidFill>
                <a:effectLst/>
                <a:latin typeface="Arial" panose="020B0604020202020204" pitchFamily="34" charset="0"/>
                <a:ea typeface="Aptos" panose="020B0004020202020204" pitchFamily="34" charset="0"/>
                <a:cs typeface="Arial" panose="020B0604020202020204" pitchFamily="34" charset="0"/>
              </a:rPr>
              <a:t>Sección 4.ª Visados para la búsqueda de empleo</a:t>
            </a:r>
            <a:endParaRPr lang="es-ES" sz="12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43. </a:t>
            </a:r>
            <a:r>
              <a:rPr lang="es-ES" sz="1200" i="1" kern="100" dirty="0">
                <a:effectLst/>
                <a:latin typeface="Arial" panose="020B0604020202020204" pitchFamily="34" charset="0"/>
                <a:ea typeface="Aptos" panose="020B0004020202020204" pitchFamily="34" charset="0"/>
                <a:cs typeface="Arial" panose="020B0604020202020204" pitchFamily="34" charset="0"/>
              </a:rPr>
              <a:t>Visados para la búsqueda de empleo.</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44. </a:t>
            </a:r>
            <a:r>
              <a:rPr lang="es-ES" sz="1200" i="1" kern="100" dirty="0">
                <a:effectLst/>
                <a:latin typeface="Arial" panose="020B0604020202020204" pitchFamily="34" charset="0"/>
                <a:ea typeface="Aptos" panose="020B0004020202020204" pitchFamily="34" charset="0"/>
                <a:cs typeface="Arial" panose="020B0604020202020204" pitchFamily="34" charset="0"/>
              </a:rPr>
              <a:t>Visados para la búsqueda de empleo dirigidos a hijos o nietos de español de origen.</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s-ES" sz="1200" kern="100" dirty="0">
                <a:effectLst/>
                <a:latin typeface="Arial" panose="020B0604020202020204" pitchFamily="34" charset="0"/>
                <a:ea typeface="Aptos" panose="020B0004020202020204" pitchFamily="34" charset="0"/>
                <a:cs typeface="Arial" panose="020B0604020202020204" pitchFamily="34" charset="0"/>
              </a:rPr>
              <a:t>Artículo 45. </a:t>
            </a:r>
            <a:r>
              <a:rPr lang="es-ES" sz="1200" i="1" kern="100" dirty="0">
                <a:effectLst/>
                <a:latin typeface="Arial" panose="020B0604020202020204" pitchFamily="34" charset="0"/>
                <a:ea typeface="Aptos" panose="020B0004020202020204" pitchFamily="34" charset="0"/>
                <a:cs typeface="Arial" panose="020B0604020202020204" pitchFamily="34" charset="0"/>
              </a:rPr>
              <a:t>Visados para la búsqueda de empleo en determinadas ocupaciones y ámbitos territoriales</a:t>
            </a:r>
            <a:endParaRPr lang="es-ES" sz="12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C5E3227F-B232-0B12-3CB5-D566F8EA8F12}"/>
              </a:ext>
            </a:extLst>
          </p:cNvPr>
          <p:cNvSpPr txBox="1"/>
          <p:nvPr/>
        </p:nvSpPr>
        <p:spPr>
          <a:xfrm>
            <a:off x="442913" y="257191"/>
            <a:ext cx="11306174" cy="57942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3. Visados</a:t>
            </a:r>
          </a:p>
        </p:txBody>
      </p:sp>
      <p:pic>
        <p:nvPicPr>
          <p:cNvPr id="7170" name="Picture 2">
            <a:extLst>
              <a:ext uri="{FF2B5EF4-FFF2-40B4-BE49-F238E27FC236}">
                <a16:creationId xmlns:a16="http://schemas.microsoft.com/office/drawing/2014/main" id="{02A4F715-F120-FAD7-CE04-70982E150729}"/>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410325"/>
            <a:ext cx="13525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7860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CEB8D-20E1-8695-7D95-B33094A181F7}"/>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5D5AD641-19E3-4BE9-3B42-EB8FB17A76C7}"/>
              </a:ext>
            </a:extLst>
          </p:cNvPr>
          <p:cNvSpPr txBox="1"/>
          <p:nvPr/>
        </p:nvSpPr>
        <p:spPr>
          <a:xfrm>
            <a:off x="442912" y="1325711"/>
            <a:ext cx="11306175" cy="3354765"/>
          </a:xfrm>
          <a:prstGeom prst="rect">
            <a:avLst/>
          </a:prstGeom>
          <a:noFill/>
        </p:spPr>
        <p:txBody>
          <a:bodyPr wrap="square">
            <a:spAutoFit/>
          </a:bodyPr>
          <a:lstStyle/>
          <a:p>
            <a:r>
              <a:rPr lang="es-ES" b="1" dirty="0">
                <a:solidFill>
                  <a:srgbClr val="0070C0"/>
                </a:solidFill>
                <a:effectLst/>
                <a:latin typeface="Arimo"/>
                <a:ea typeface="Aptos" panose="020B0004020202020204" pitchFamily="34" charset="0"/>
                <a:cs typeface="Arimo"/>
              </a:rPr>
              <a:t>Artículo 60. Definición y supuestos de residencia temporal.</a:t>
            </a:r>
          </a:p>
          <a:p>
            <a:endParaRPr lang="es-ES" sz="1400" dirty="0">
              <a:solidFill>
                <a:srgbClr val="000000"/>
              </a:solidFill>
              <a:effectLst/>
              <a:latin typeface="Arimo"/>
              <a:ea typeface="Aptos" panose="020B0004020202020204" pitchFamily="34" charset="0"/>
              <a:cs typeface="Arimo"/>
            </a:endParaRPr>
          </a:p>
          <a:p>
            <a:pPr>
              <a:spcBef>
                <a:spcPts val="600"/>
              </a:spcBef>
            </a:pPr>
            <a:r>
              <a:rPr lang="es-ES" sz="2000" dirty="0">
                <a:solidFill>
                  <a:srgbClr val="000000"/>
                </a:solidFill>
                <a:effectLst/>
                <a:latin typeface="Arimo"/>
                <a:ea typeface="Aptos" panose="020B0004020202020204" pitchFamily="34" charset="0"/>
                <a:cs typeface="Arimo"/>
              </a:rPr>
              <a:t>1. Se halla en la situación de residencia temporal la persona extranjera que se encuentre autorizada a permanecer en España por </a:t>
            </a:r>
            <a:r>
              <a:rPr lang="es-ES" sz="2000" b="1" dirty="0">
                <a:solidFill>
                  <a:srgbClr val="000000"/>
                </a:solidFill>
                <a:effectLst/>
                <a:latin typeface="Arimo"/>
                <a:ea typeface="Aptos" panose="020B0004020202020204" pitchFamily="34" charset="0"/>
                <a:cs typeface="Arimo"/>
              </a:rPr>
              <a:t>un periodo superior a noventa días naturales e inferior a cinco años</a:t>
            </a:r>
            <a:r>
              <a:rPr lang="es-ES" sz="2000" dirty="0">
                <a:solidFill>
                  <a:srgbClr val="000000"/>
                </a:solidFill>
                <a:effectLst/>
                <a:latin typeface="Arimo"/>
                <a:ea typeface="Aptos" panose="020B0004020202020204" pitchFamily="34" charset="0"/>
                <a:cs typeface="Arimo"/>
              </a:rPr>
              <a:t>, sin perjuicio de lo establecido en materia de estancia por estudios, movilidad de alumnos, servicios de voluntariado o actividades formativas.</a:t>
            </a:r>
          </a:p>
          <a:p>
            <a:pPr>
              <a:spcBef>
                <a:spcPts val="600"/>
              </a:spcBef>
            </a:pPr>
            <a:r>
              <a:rPr lang="es-ES" sz="2000" dirty="0">
                <a:solidFill>
                  <a:srgbClr val="000000"/>
                </a:solidFill>
                <a:effectLst/>
                <a:latin typeface="Arimo"/>
                <a:ea typeface="Aptos" panose="020B0004020202020204" pitchFamily="34" charset="0"/>
                <a:cs typeface="Arimo"/>
              </a:rPr>
              <a:t>2. Las personas extranjeras en situación de residencia temporal serán titulares de uno de los siguientes tipos de autorización:</a:t>
            </a:r>
          </a:p>
          <a:p>
            <a:pPr>
              <a:spcBef>
                <a:spcPts val="600"/>
              </a:spcBef>
            </a:pPr>
            <a:r>
              <a:rPr lang="es-ES" sz="2000" dirty="0">
                <a:solidFill>
                  <a:srgbClr val="000000"/>
                </a:solidFill>
                <a:effectLst/>
                <a:latin typeface="Arimo"/>
                <a:ea typeface="Aptos" panose="020B0004020202020204" pitchFamily="34" charset="0"/>
                <a:cs typeface="Arimo"/>
              </a:rPr>
              <a:t>a) Autorización de residencia temporal no lucrativa.</a:t>
            </a:r>
          </a:p>
          <a:p>
            <a:pPr>
              <a:spcBef>
                <a:spcPts val="600"/>
              </a:spcBef>
            </a:pPr>
            <a:r>
              <a:rPr lang="es-ES" sz="2000" dirty="0">
                <a:solidFill>
                  <a:srgbClr val="000000"/>
                </a:solidFill>
                <a:effectLst/>
                <a:latin typeface="Arimo"/>
                <a:ea typeface="Aptos" panose="020B0004020202020204" pitchFamily="34" charset="0"/>
                <a:cs typeface="Arimo"/>
              </a:rPr>
              <a:t>b) Autorización de residencia temporal por reagrupación familiar</a:t>
            </a:r>
            <a:r>
              <a:rPr lang="es-ES" sz="1400" dirty="0">
                <a:solidFill>
                  <a:srgbClr val="000000"/>
                </a:solidFill>
                <a:effectLst/>
                <a:latin typeface="Arimo"/>
                <a:ea typeface="Aptos" panose="020B0004020202020204" pitchFamily="34" charset="0"/>
                <a:cs typeface="Arimo"/>
              </a:rPr>
              <a:t>.</a:t>
            </a:r>
            <a:endParaRPr lang="es-ES"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EA50142E-E7CD-BA58-BA41-501CF6350D53}"/>
              </a:ext>
            </a:extLst>
          </p:cNvPr>
          <p:cNvSpPr txBox="1"/>
          <p:nvPr/>
        </p:nvSpPr>
        <p:spPr>
          <a:xfrm>
            <a:off x="442913" y="193905"/>
            <a:ext cx="11306174" cy="64270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s-E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ES" sz="4000" b="1" dirty="0"/>
              <a:t>4. Residencia temporal</a:t>
            </a:r>
          </a:p>
        </p:txBody>
      </p:sp>
      <p:pic>
        <p:nvPicPr>
          <p:cNvPr id="8194" name="Picture 2">
            <a:extLst>
              <a:ext uri="{FF2B5EF4-FFF2-40B4-BE49-F238E27FC236}">
                <a16:creationId xmlns:a16="http://schemas.microsoft.com/office/drawing/2014/main" id="{834D9179-2832-EDD5-91FE-4DAA07AFF24E}"/>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4763" y="6276975"/>
            <a:ext cx="1352550" cy="495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465076"/>
      </p:ext>
    </p:extLst>
  </p:cSld>
  <p:clrMapOvr>
    <a:masterClrMapping/>
  </p:clrMapOvr>
</p:sld>
</file>

<file path=ppt/theme/theme1.xml><?xml version="1.0" encoding="utf-8"?>
<a:theme xmlns:a="http://schemas.openxmlformats.org/drawingml/2006/main" name="2_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541</TotalTime>
  <Words>9163</Words>
  <Application>Microsoft Office PowerPoint</Application>
  <PresentationFormat>Panorámica</PresentationFormat>
  <Paragraphs>345</Paragraphs>
  <Slides>34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34</vt:i4>
      </vt:variant>
    </vt:vector>
  </HeadingPairs>
  <TitlesOfParts>
    <vt:vector size="42" baseType="lpstr">
      <vt:lpstr>Aptos</vt:lpstr>
      <vt:lpstr>Arial</vt:lpstr>
      <vt:lpstr>Arimo</vt:lpstr>
      <vt:lpstr>Calibri</vt:lpstr>
      <vt:lpstr>Courier New</vt:lpstr>
      <vt:lpstr>Symbol</vt:lpstr>
      <vt:lpstr>Wingdings</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Ane Odriozola</dc:creator>
  <cp:lastModifiedBy>Abdoulaye Gueye</cp:lastModifiedBy>
  <cp:revision>58</cp:revision>
  <cp:lastPrinted>2024-11-28T16:11:02Z</cp:lastPrinted>
  <dcterms:created xsi:type="dcterms:W3CDTF">2024-09-16T13:44:44Z</dcterms:created>
  <dcterms:modified xsi:type="dcterms:W3CDTF">2024-12-10T14:33:23Z</dcterms:modified>
</cp:coreProperties>
</file>