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818" r:id="rId5"/>
    <p:sldId id="785" r:id="rId6"/>
    <p:sldId id="786" r:id="rId7"/>
    <p:sldId id="790" r:id="rId8"/>
    <p:sldId id="789" r:id="rId9"/>
    <p:sldId id="781" r:id="rId10"/>
    <p:sldId id="787" r:id="rId11"/>
    <p:sldId id="784" r:id="rId12"/>
    <p:sldId id="810" r:id="rId13"/>
    <p:sldId id="813" r:id="rId14"/>
    <p:sldId id="783" r:id="rId15"/>
    <p:sldId id="811" r:id="rId16"/>
    <p:sldId id="788" r:id="rId17"/>
    <p:sldId id="820" r:id="rId18"/>
    <p:sldId id="815" r:id="rId19"/>
    <p:sldId id="819" r:id="rId20"/>
    <p:sldId id="814" r:id="rId21"/>
    <p:sldId id="257" r:id="rId22"/>
    <p:sldId id="791" r:id="rId23"/>
    <p:sldId id="809" r:id="rId24"/>
    <p:sldId id="799" r:id="rId25"/>
    <p:sldId id="800" r:id="rId26"/>
    <p:sldId id="80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0" autoAdjust="0"/>
    <p:restoredTop sz="93784" autoAdjust="0"/>
  </p:normalViewPr>
  <p:slideViewPr>
    <p:cSldViewPr snapToGrid="0">
      <p:cViewPr varScale="1">
        <p:scale>
          <a:sx n="59" d="100"/>
          <a:sy n="59" d="100"/>
        </p:scale>
        <p:origin x="852" y="60"/>
      </p:cViewPr>
      <p:guideLst/>
    </p:cSldViewPr>
  </p:slideViewPr>
  <p:outlineViewPr>
    <p:cViewPr>
      <p:scale>
        <a:sx n="33" d="100"/>
        <a:sy n="33" d="100"/>
      </p:scale>
      <p:origin x="0" y="-3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co Aperador" userId="c3d7c3cb-b6bf-4591-9468-3cff6701864a" providerId="ADAL" clId="{D68C0257-277F-48DD-B197-7C77BD2777E1}"/>
    <pc:docChg chg="addSld delSld modSld sldOrd">
      <pc:chgData name="Paco Aperador" userId="c3d7c3cb-b6bf-4591-9468-3cff6701864a" providerId="ADAL" clId="{D68C0257-277F-48DD-B197-7C77BD2777E1}" dt="2023-09-26T14:41:20.107" v="154"/>
      <pc:docMkLst>
        <pc:docMk/>
      </pc:docMkLst>
      <pc:sldChg chg="modSp add">
        <pc:chgData name="Paco Aperador" userId="c3d7c3cb-b6bf-4591-9468-3cff6701864a" providerId="ADAL" clId="{D68C0257-277F-48DD-B197-7C77BD2777E1}" dt="2023-09-26T10:05:07.774" v="63" actId="20577"/>
        <pc:sldMkLst>
          <pc:docMk/>
          <pc:sldMk cId="614627687" sldId="257"/>
        </pc:sldMkLst>
        <pc:spChg chg="mod">
          <ac:chgData name="Paco Aperador" userId="c3d7c3cb-b6bf-4591-9468-3cff6701864a" providerId="ADAL" clId="{D68C0257-277F-48DD-B197-7C77BD2777E1}" dt="2023-09-26T10:05:07.774" v="63" actId="20577"/>
          <ac:spMkLst>
            <pc:docMk/>
            <pc:sldMk cId="614627687" sldId="257"/>
            <ac:spMk id="2" creationId="{997340F3-7534-4DFD-B403-D9A46E8560BB}"/>
          </ac:spMkLst>
        </pc:spChg>
      </pc:sldChg>
      <pc:sldChg chg="del">
        <pc:chgData name="Paco Aperador" userId="c3d7c3cb-b6bf-4591-9468-3cff6701864a" providerId="ADAL" clId="{D68C0257-277F-48DD-B197-7C77BD2777E1}" dt="2023-09-26T09:52:44.534" v="9" actId="2696"/>
        <pc:sldMkLst>
          <pc:docMk/>
          <pc:sldMk cId="1982440331" sldId="780"/>
        </pc:sldMkLst>
      </pc:sldChg>
      <pc:sldChg chg="modSp">
        <pc:chgData name="Paco Aperador" userId="c3d7c3cb-b6bf-4591-9468-3cff6701864a" providerId="ADAL" clId="{D68C0257-277F-48DD-B197-7C77BD2777E1}" dt="2023-09-26T13:13:09.147" v="126" actId="20577"/>
        <pc:sldMkLst>
          <pc:docMk/>
          <pc:sldMk cId="2829980545" sldId="781"/>
        </pc:sldMkLst>
        <pc:spChg chg="mod">
          <ac:chgData name="Paco Aperador" userId="c3d7c3cb-b6bf-4591-9468-3cff6701864a" providerId="ADAL" clId="{D68C0257-277F-48DD-B197-7C77BD2777E1}" dt="2023-09-26T13:13:09.147" v="126" actId="20577"/>
          <ac:spMkLst>
            <pc:docMk/>
            <pc:sldMk cId="2829980545" sldId="781"/>
            <ac:spMk id="9" creationId="{96221CCF-01C1-41A4-8588-A818DC595FED}"/>
          </ac:spMkLst>
        </pc:spChg>
        <pc:spChg chg="mod">
          <ac:chgData name="Paco Aperador" userId="c3d7c3cb-b6bf-4591-9468-3cff6701864a" providerId="ADAL" clId="{D68C0257-277F-48DD-B197-7C77BD2777E1}" dt="2023-09-26T13:12:38.970" v="105" actId="20577"/>
          <ac:spMkLst>
            <pc:docMk/>
            <pc:sldMk cId="2829980545" sldId="781"/>
            <ac:spMk id="13" creationId="{9E366FC3-1460-4FC9-9D42-D0CC854C67B9}"/>
          </ac:spMkLst>
        </pc:spChg>
        <pc:spChg chg="mod">
          <ac:chgData name="Paco Aperador" userId="c3d7c3cb-b6bf-4591-9468-3cff6701864a" providerId="ADAL" clId="{D68C0257-277F-48DD-B197-7C77BD2777E1}" dt="2023-09-26T13:12:57.022" v="125" actId="20577"/>
          <ac:spMkLst>
            <pc:docMk/>
            <pc:sldMk cId="2829980545" sldId="781"/>
            <ac:spMk id="15" creationId="{A6D85599-58E3-4EFB-AFDC-25EDEAA46F92}"/>
          </ac:spMkLst>
        </pc:spChg>
      </pc:sldChg>
      <pc:sldChg chg="modTransition">
        <pc:chgData name="Paco Aperador" userId="c3d7c3cb-b6bf-4591-9468-3cff6701864a" providerId="ADAL" clId="{D68C0257-277F-48DD-B197-7C77BD2777E1}" dt="2023-09-26T14:27:16.696" v="127"/>
        <pc:sldMkLst>
          <pc:docMk/>
          <pc:sldMk cId="1461645703" sldId="787"/>
        </pc:sldMkLst>
      </pc:sldChg>
      <pc:sldChg chg="ord">
        <pc:chgData name="Paco Aperador" userId="c3d7c3cb-b6bf-4591-9468-3cff6701864a" providerId="ADAL" clId="{D68C0257-277F-48DD-B197-7C77BD2777E1}" dt="2023-09-26T14:41:20.107" v="154"/>
        <pc:sldMkLst>
          <pc:docMk/>
          <pc:sldMk cId="1445935286" sldId="791"/>
        </pc:sldMkLst>
      </pc:sldChg>
      <pc:sldChg chg="ord">
        <pc:chgData name="Paco Aperador" userId="c3d7c3cb-b6bf-4591-9468-3cff6701864a" providerId="ADAL" clId="{D68C0257-277F-48DD-B197-7C77BD2777E1}" dt="2023-09-26T14:41:20.107" v="154"/>
        <pc:sldMkLst>
          <pc:docMk/>
          <pc:sldMk cId="701840906" sldId="799"/>
        </pc:sldMkLst>
      </pc:sldChg>
      <pc:sldChg chg="ord">
        <pc:chgData name="Paco Aperador" userId="c3d7c3cb-b6bf-4591-9468-3cff6701864a" providerId="ADAL" clId="{D68C0257-277F-48DD-B197-7C77BD2777E1}" dt="2023-09-26T14:41:20.107" v="154"/>
        <pc:sldMkLst>
          <pc:docMk/>
          <pc:sldMk cId="3627056791" sldId="800"/>
        </pc:sldMkLst>
      </pc:sldChg>
      <pc:sldChg chg="ord">
        <pc:chgData name="Paco Aperador" userId="c3d7c3cb-b6bf-4591-9468-3cff6701864a" providerId="ADAL" clId="{D68C0257-277F-48DD-B197-7C77BD2777E1}" dt="2023-09-26T14:41:20.107" v="154"/>
        <pc:sldMkLst>
          <pc:docMk/>
          <pc:sldMk cId="1114148000" sldId="806"/>
        </pc:sldMkLst>
      </pc:sldChg>
      <pc:sldChg chg="ord">
        <pc:chgData name="Paco Aperador" userId="c3d7c3cb-b6bf-4591-9468-3cff6701864a" providerId="ADAL" clId="{D68C0257-277F-48DD-B197-7C77BD2777E1}" dt="2023-09-26T14:41:20.107" v="154"/>
        <pc:sldMkLst>
          <pc:docMk/>
          <pc:sldMk cId="606044514" sldId="809"/>
        </pc:sldMkLst>
      </pc:sldChg>
      <pc:sldChg chg="modTransition">
        <pc:chgData name="Paco Aperador" userId="c3d7c3cb-b6bf-4591-9468-3cff6701864a" providerId="ADAL" clId="{D68C0257-277F-48DD-B197-7C77BD2777E1}" dt="2023-09-26T14:28:33.413" v="128"/>
        <pc:sldMkLst>
          <pc:docMk/>
          <pc:sldMk cId="994368733" sldId="810"/>
        </pc:sldMkLst>
      </pc:sldChg>
      <pc:sldChg chg="del">
        <pc:chgData name="Paco Aperador" userId="c3d7c3cb-b6bf-4591-9468-3cff6701864a" providerId="ADAL" clId="{D68C0257-277F-48DD-B197-7C77BD2777E1}" dt="2023-09-26T09:51:33.705" v="2" actId="2696"/>
        <pc:sldMkLst>
          <pc:docMk/>
          <pc:sldMk cId="1500342155" sldId="812"/>
        </pc:sldMkLst>
      </pc:sldChg>
      <pc:sldChg chg="modSp">
        <pc:chgData name="Paco Aperador" userId="c3d7c3cb-b6bf-4591-9468-3cff6701864a" providerId="ADAL" clId="{D68C0257-277F-48DD-B197-7C77BD2777E1}" dt="2023-09-26T14:35:54.170" v="129"/>
        <pc:sldMkLst>
          <pc:docMk/>
          <pc:sldMk cId="40193558" sldId="813"/>
        </pc:sldMkLst>
        <pc:picChg chg="mod">
          <ac:chgData name="Paco Aperador" userId="c3d7c3cb-b6bf-4591-9468-3cff6701864a" providerId="ADAL" clId="{D68C0257-277F-48DD-B197-7C77BD2777E1}" dt="2023-09-26T14:35:54.170" v="129"/>
          <ac:picMkLst>
            <pc:docMk/>
            <pc:sldMk cId="40193558" sldId="813"/>
            <ac:picMk id="12" creationId="{64F93F2B-7E0F-481A-9324-A1285BC420B1}"/>
          </ac:picMkLst>
        </pc:picChg>
      </pc:sldChg>
      <pc:sldChg chg="addSp modSp modAnim">
        <pc:chgData name="Paco Aperador" userId="c3d7c3cb-b6bf-4591-9468-3cff6701864a" providerId="ADAL" clId="{D68C0257-277F-48DD-B197-7C77BD2777E1}" dt="2023-09-26T14:39:15.405" v="153"/>
        <pc:sldMkLst>
          <pc:docMk/>
          <pc:sldMk cId="1031760243" sldId="815"/>
        </pc:sldMkLst>
        <pc:spChg chg="mod">
          <ac:chgData name="Paco Aperador" userId="c3d7c3cb-b6bf-4591-9468-3cff6701864a" providerId="ADAL" clId="{D68C0257-277F-48DD-B197-7C77BD2777E1}" dt="2023-09-26T14:37:54.564" v="138" actId="1076"/>
          <ac:spMkLst>
            <pc:docMk/>
            <pc:sldMk cId="1031760243" sldId="815"/>
            <ac:spMk id="2" creationId="{27E8A761-310C-4F43-B924-E4D153F8E0B7}"/>
          </ac:spMkLst>
        </pc:spChg>
        <pc:spChg chg="add mod">
          <ac:chgData name="Paco Aperador" userId="c3d7c3cb-b6bf-4591-9468-3cff6701864a" providerId="ADAL" clId="{D68C0257-277F-48DD-B197-7C77BD2777E1}" dt="2023-09-26T14:38:41.715" v="152" actId="20577"/>
          <ac:spMkLst>
            <pc:docMk/>
            <pc:sldMk cId="1031760243" sldId="815"/>
            <ac:spMk id="7" creationId="{F2EF17FB-DBB2-456B-B65A-CD55CA503547}"/>
          </ac:spMkLst>
        </pc:spChg>
      </pc:sldChg>
      <pc:sldChg chg="del">
        <pc:chgData name="Paco Aperador" userId="c3d7c3cb-b6bf-4591-9468-3cff6701864a" providerId="ADAL" clId="{D68C0257-277F-48DD-B197-7C77BD2777E1}" dt="2023-09-26T09:51:33.700" v="1" actId="2696"/>
        <pc:sldMkLst>
          <pc:docMk/>
          <pc:sldMk cId="0" sldId="816"/>
        </pc:sldMkLst>
      </pc:sldChg>
      <pc:sldChg chg="del">
        <pc:chgData name="Paco Aperador" userId="c3d7c3cb-b6bf-4591-9468-3cff6701864a" providerId="ADAL" clId="{D68C0257-277F-48DD-B197-7C77BD2777E1}" dt="2023-09-26T09:51:33.708" v="3" actId="2696"/>
        <pc:sldMkLst>
          <pc:docMk/>
          <pc:sldMk cId="1902481854" sldId="817"/>
        </pc:sldMkLst>
      </pc:sldChg>
      <pc:sldChg chg="modSp add">
        <pc:chgData name="Paco Aperador" userId="c3d7c3cb-b6bf-4591-9468-3cff6701864a" providerId="ADAL" clId="{D68C0257-277F-48DD-B197-7C77BD2777E1}" dt="2023-09-26T10:20:04.957" v="70" actId="20577"/>
        <pc:sldMkLst>
          <pc:docMk/>
          <pc:sldMk cId="844155451" sldId="818"/>
        </pc:sldMkLst>
        <pc:spChg chg="mod">
          <ac:chgData name="Paco Aperador" userId="c3d7c3cb-b6bf-4591-9468-3cff6701864a" providerId="ADAL" clId="{D68C0257-277F-48DD-B197-7C77BD2777E1}" dt="2023-09-26T10:20:04.957" v="70" actId="20577"/>
          <ac:spMkLst>
            <pc:docMk/>
            <pc:sldMk cId="844155451" sldId="818"/>
            <ac:spMk id="9" creationId="{A6814967-8183-4B7D-BE2B-7DFA6967AE08}"/>
          </ac:spMkLst>
        </pc:spChg>
        <pc:picChg chg="mod">
          <ac:chgData name="Paco Aperador" userId="c3d7c3cb-b6bf-4591-9468-3cff6701864a" providerId="ADAL" clId="{D68C0257-277F-48DD-B197-7C77BD2777E1}" dt="2023-09-26T09:52:03.369" v="4" actId="1076"/>
          <ac:picMkLst>
            <pc:docMk/>
            <pc:sldMk cId="844155451" sldId="818"/>
            <ac:picMk id="8" creationId="{E560E9B4-6F1C-480D-B4AE-7EBAF4A40CD2}"/>
          </ac:picMkLst>
        </pc:picChg>
      </pc:sldChg>
      <pc:sldChg chg="add del">
        <pc:chgData name="Paco Aperador" userId="c3d7c3cb-b6bf-4591-9468-3cff6701864a" providerId="ADAL" clId="{D68C0257-277F-48DD-B197-7C77BD2777E1}" dt="2023-09-26T09:57:04.280" v="11" actId="2696"/>
        <pc:sldMkLst>
          <pc:docMk/>
          <pc:sldMk cId="2298633923" sldId="819"/>
        </pc:sldMkLst>
      </pc:sldChg>
      <pc:sldChg chg="add">
        <pc:chgData name="Paco Aperador" userId="c3d7c3cb-b6bf-4591-9468-3cff6701864a" providerId="ADAL" clId="{D68C0257-277F-48DD-B197-7C77BD2777E1}" dt="2023-09-26T10:15:31.874" v="64"/>
        <pc:sldMkLst>
          <pc:docMk/>
          <pc:sldMk cId="2934264062" sldId="819"/>
        </pc:sldMkLst>
      </pc:sldChg>
      <pc:sldChg chg="add ord modAnim">
        <pc:chgData name="Paco Aperador" userId="c3d7c3cb-b6bf-4591-9468-3cff6701864a" providerId="ADAL" clId="{D68C0257-277F-48DD-B197-7C77BD2777E1}" dt="2023-09-26T14:38:00.846" v="139"/>
        <pc:sldMkLst>
          <pc:docMk/>
          <pc:sldMk cId="2190956672" sldId="82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CA66-8349-4EAE-B3E1-EA2A332AA95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1DB9-DAEE-4028-B570-B450E72E71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274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CA66-8349-4EAE-B3E1-EA2A332AA95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1DB9-DAEE-4028-B570-B450E72E71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373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CA66-8349-4EAE-B3E1-EA2A332AA95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1DB9-DAEE-4028-B570-B450E72E71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87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CA66-8349-4EAE-B3E1-EA2A332AA95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1DB9-DAEE-4028-B570-B450E72E71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CA66-8349-4EAE-B3E1-EA2A332AA95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1DB9-DAEE-4028-B570-B450E72E71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6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CA66-8349-4EAE-B3E1-EA2A332AA95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1DB9-DAEE-4028-B570-B450E72E71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68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CA66-8349-4EAE-B3E1-EA2A332AA95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1DB9-DAEE-4028-B570-B450E72E71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54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CA66-8349-4EAE-B3E1-EA2A332AA95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1DB9-DAEE-4028-B570-B450E72E71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15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CA66-8349-4EAE-B3E1-EA2A332AA95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1DB9-DAEE-4028-B570-B450E72E71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22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CA66-8349-4EAE-B3E1-EA2A332AA95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1DB9-DAEE-4028-B570-B450E72E71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53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CA66-8349-4EAE-B3E1-EA2A332AA95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1DB9-DAEE-4028-B570-B450E72E71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76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DCA66-8349-4EAE-B3E1-EA2A332AA95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71DB9-DAEE-4028-B570-B450E72E71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765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ritas365-my.sharepoint.com/personal/paperador_ssgg_caritas_es/Documents/2023%20INCLUSI&#211;N/CD%20GIPUZKOA%20SEPT/CDS%20Testimonio%20de%20Aleida.mp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DABE5BE-2A27-4B76-BD38-F8F7F551F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048" y="2344317"/>
            <a:ext cx="4528629" cy="45286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5C49283-B716-4EB2-BB10-82455093D699}"/>
              </a:ext>
            </a:extLst>
          </p:cNvPr>
          <p:cNvSpPr txBox="1"/>
          <p:nvPr/>
        </p:nvSpPr>
        <p:spPr>
          <a:xfrm>
            <a:off x="121921" y="4930946"/>
            <a:ext cx="5459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1- “Caminamos : idea generadora”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EC1A36-7FA8-47CC-A654-A54CC4A6F0CD}"/>
              </a:ext>
            </a:extLst>
          </p:cNvPr>
          <p:cNvSpPr txBox="1"/>
          <p:nvPr/>
        </p:nvSpPr>
        <p:spPr>
          <a:xfrm>
            <a:off x="508000" y="3928842"/>
            <a:ext cx="5287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2- ¿A qué nos referimos al hablar del MAS?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CFA416-2C07-40FD-9C66-A1459DAE0BF9}"/>
              </a:ext>
            </a:extLst>
          </p:cNvPr>
          <p:cNvSpPr txBox="1"/>
          <p:nvPr/>
        </p:nvSpPr>
        <p:spPr>
          <a:xfrm>
            <a:off x="1608162" y="3167390"/>
            <a:ext cx="405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3- Claves del MAS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989DDD-7227-43F9-8CA2-CBE405EDCBF3}"/>
              </a:ext>
            </a:extLst>
          </p:cNvPr>
          <p:cNvSpPr txBox="1"/>
          <p:nvPr/>
        </p:nvSpPr>
        <p:spPr>
          <a:xfrm>
            <a:off x="1693544" y="2344317"/>
            <a:ext cx="5134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4- Porque TAL VEZ….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560E9B4-6F1C-480D-B4AE-7EBAF4A40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8103">
            <a:off x="6343559" y="176337"/>
            <a:ext cx="2703535" cy="203517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6814967-8183-4B7D-BE2B-7DFA6967AE08}"/>
              </a:ext>
            </a:extLst>
          </p:cNvPr>
          <p:cNvSpPr txBox="1"/>
          <p:nvPr/>
        </p:nvSpPr>
        <p:spPr>
          <a:xfrm>
            <a:off x="1122748" y="2338691"/>
            <a:ext cx="4057651" cy="1477328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4155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167DD89-2A92-4228-B5D3-009367FE8E15}"/>
              </a:ext>
            </a:extLst>
          </p:cNvPr>
          <p:cNvSpPr txBox="1"/>
          <p:nvPr/>
        </p:nvSpPr>
        <p:spPr>
          <a:xfrm>
            <a:off x="-2153" y="5829211"/>
            <a:ext cx="9146153" cy="600164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s-ES" sz="24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Trabajar  desde las CAPACIDADES</a:t>
            </a:r>
            <a:endParaRPr lang="es-ES" sz="2400" dirty="0">
              <a:solidFill>
                <a:prstClr val="black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egoe Print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4E7960-2975-4CD2-BDEE-2F750F7DF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3" y="-15925"/>
            <a:ext cx="3005045" cy="3133725"/>
          </a:xfrm>
          <a:prstGeom prst="rect">
            <a:avLst/>
          </a:prstGeom>
        </p:spPr>
      </p:pic>
      <p:pic>
        <p:nvPicPr>
          <p:cNvPr id="12" name="Imagen 11">
            <a:hlinkClick r:id="rId3"/>
            <a:extLst>
              <a:ext uri="{FF2B5EF4-FFF2-40B4-BE49-F238E27FC236}">
                <a16:creationId xmlns:a16="http://schemas.microsoft.com/office/drawing/2014/main" id="{64F93F2B-7E0F-481A-9324-A1285BC42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3150">
            <a:off x="4105275" y="784151"/>
            <a:ext cx="4222975" cy="422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167DD89-2A92-4228-B5D3-009367FE8E15}"/>
              </a:ext>
            </a:extLst>
          </p:cNvPr>
          <p:cNvSpPr txBox="1"/>
          <p:nvPr/>
        </p:nvSpPr>
        <p:spPr>
          <a:xfrm>
            <a:off x="-2153" y="5829211"/>
            <a:ext cx="9146153" cy="600164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s-ES" sz="24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Trabajar  desde las CAPACIDADES</a:t>
            </a:r>
            <a:endParaRPr lang="es-ES" sz="2400" dirty="0">
              <a:solidFill>
                <a:prstClr val="black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egoe Print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4E7960-2975-4CD2-BDEE-2F750F7DF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3" y="-15925"/>
            <a:ext cx="3005045" cy="31337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D743254-4499-445F-B704-8FA6902644D8}"/>
              </a:ext>
            </a:extLst>
          </p:cNvPr>
          <p:cNvSpPr txBox="1"/>
          <p:nvPr/>
        </p:nvSpPr>
        <p:spPr>
          <a:xfrm>
            <a:off x="4772025" y="1407141"/>
            <a:ext cx="4371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  <a:latin typeface="Segoe Print" panose="02000600000000000000" pitchFamily="2" charset="0"/>
              </a:rPr>
              <a:t>“YO DOY  --- TÚ RECIBES”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ECF279-38CD-4761-98D4-D6E653715C1C}"/>
              </a:ext>
            </a:extLst>
          </p:cNvPr>
          <p:cNvSpPr txBox="1"/>
          <p:nvPr/>
        </p:nvSpPr>
        <p:spPr>
          <a:xfrm>
            <a:off x="3955121" y="2507077"/>
            <a:ext cx="4371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  <a:latin typeface="Segoe Print" panose="02000600000000000000" pitchFamily="2" charset="0"/>
              </a:rPr>
              <a:t>“YO SE LO QUE NECESITAS”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E6CBD8-D9F4-40BC-A5FF-288DDF03DF14}"/>
              </a:ext>
            </a:extLst>
          </p:cNvPr>
          <p:cNvSpPr txBox="1"/>
          <p:nvPr/>
        </p:nvSpPr>
        <p:spPr>
          <a:xfrm>
            <a:off x="1257300" y="3738907"/>
            <a:ext cx="4552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  <a:latin typeface="Segoe Print" panose="02000600000000000000" pitchFamily="2" charset="0"/>
              </a:rPr>
              <a:t>“YO TENGO LOS RECURSOS  ”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37A9C44-E9D1-401B-B23B-11A56BDEA3E0}"/>
              </a:ext>
            </a:extLst>
          </p:cNvPr>
          <p:cNvSpPr txBox="1"/>
          <p:nvPr/>
        </p:nvSpPr>
        <p:spPr>
          <a:xfrm>
            <a:off x="228600" y="4970737"/>
            <a:ext cx="7105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  <a:latin typeface="Segoe Print" panose="02000600000000000000" pitchFamily="2" charset="0"/>
              </a:rPr>
              <a:t>“QUE, por cierto, SIEMPRE SON MATERIALES ” </a:t>
            </a:r>
          </a:p>
        </p:txBody>
      </p:sp>
    </p:spTree>
    <p:extLst>
      <p:ext uri="{BB962C8B-B14F-4D97-AF65-F5344CB8AC3E}">
        <p14:creationId xmlns:p14="http://schemas.microsoft.com/office/powerpoint/2010/main" val="2375582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EFC251E-FF0D-43A6-87AE-4C6D06635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0362">
            <a:off x="3033990" y="2171789"/>
            <a:ext cx="6054033" cy="45405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703ECFE-EBCA-49CA-947B-B047EAE81F20}"/>
              </a:ext>
            </a:extLst>
          </p:cNvPr>
          <p:cNvSpPr txBox="1"/>
          <p:nvPr/>
        </p:nvSpPr>
        <p:spPr>
          <a:xfrm>
            <a:off x="638175" y="323850"/>
            <a:ext cx="7867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800" dirty="0">
                <a:latin typeface="Aharoni" panose="02010803020104030203" pitchFamily="2" charset="-79"/>
                <a:cs typeface="Aharoni" panose="02010803020104030203" pitchFamily="2" charset="-79"/>
              </a:rPr>
              <a:t>2 </a:t>
            </a: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minutitos para anotar algo que me sugiera esto. 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TAL VEZ</a:t>
            </a:r>
            <a:r>
              <a:rPr lang="es-E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nos ocurran cosas parecidas,…..</a:t>
            </a:r>
          </a:p>
        </p:txBody>
      </p:sp>
    </p:spTree>
    <p:extLst>
      <p:ext uri="{BB962C8B-B14F-4D97-AF65-F5344CB8AC3E}">
        <p14:creationId xmlns:p14="http://schemas.microsoft.com/office/powerpoint/2010/main" val="268064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167DD89-2A92-4228-B5D3-009367FE8E15}"/>
              </a:ext>
            </a:extLst>
          </p:cNvPr>
          <p:cNvSpPr txBox="1"/>
          <p:nvPr/>
        </p:nvSpPr>
        <p:spPr>
          <a:xfrm>
            <a:off x="-2153" y="5829211"/>
            <a:ext cx="9146153" cy="68480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s-ES" sz="2800" dirty="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Acompañando procesos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4E7960-2975-4CD2-BDEE-2F750F7DF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3" y="-15925"/>
            <a:ext cx="3005045" cy="31337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DC8B5D4-F316-4A40-B8C7-10A5E18DBAD8}"/>
              </a:ext>
            </a:extLst>
          </p:cNvPr>
          <p:cNvSpPr txBox="1"/>
          <p:nvPr/>
        </p:nvSpPr>
        <p:spPr>
          <a:xfrm>
            <a:off x="1008254" y="3117800"/>
            <a:ext cx="5830696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>
                <a:latin typeface="Candara" panose="020E0502030303020204" pitchFamily="34" charset="0"/>
              </a:rPr>
              <a:t>Seguimiento de CASOS . </a:t>
            </a:r>
          </a:p>
          <a:p>
            <a:pPr>
              <a:lnSpc>
                <a:spcPct val="150000"/>
              </a:lnSpc>
            </a:pPr>
            <a:r>
              <a:rPr lang="es-ES" sz="2800" dirty="0">
                <a:latin typeface="Candara" panose="020E0502030303020204" pitchFamily="34" charset="0"/>
              </a:rPr>
              <a:t>Registros . </a:t>
            </a:r>
          </a:p>
          <a:p>
            <a:pPr>
              <a:lnSpc>
                <a:spcPct val="150000"/>
              </a:lnSpc>
            </a:pPr>
            <a:r>
              <a:rPr lang="es-ES" sz="2800" dirty="0">
                <a:latin typeface="Candara" panose="020E0502030303020204" pitchFamily="34" charset="0"/>
              </a:rPr>
              <a:t>Diseño unilateral de Itinerarios</a:t>
            </a:r>
          </a:p>
          <a:p>
            <a:pPr>
              <a:lnSpc>
                <a:spcPct val="150000"/>
              </a:lnSpc>
            </a:pPr>
            <a:r>
              <a:rPr lang="es-ES" sz="2800" dirty="0">
                <a:latin typeface="Candara" panose="020E0502030303020204" pitchFamily="34" charset="0"/>
              </a:rPr>
              <a:t>Intervención social  “desde arriba” </a:t>
            </a:r>
          </a:p>
        </p:txBody>
      </p:sp>
      <p:pic>
        <p:nvPicPr>
          <p:cNvPr id="12290" name="Picture 2" descr="Does Not Equal Sign Png - Simbolo No Es Igual | Full Size PNG Download |  SeekPNG">
            <a:extLst>
              <a:ext uri="{FF2B5EF4-FFF2-40B4-BE49-F238E27FC236}">
                <a16:creationId xmlns:a16="http://schemas.microsoft.com/office/drawing/2014/main" id="{2F74FDDB-0B50-4B6D-93D8-D0414BEA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6" y="588043"/>
            <a:ext cx="2180906" cy="162015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682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167DD89-2A92-4228-B5D3-009367FE8E15}"/>
              </a:ext>
            </a:extLst>
          </p:cNvPr>
          <p:cNvSpPr txBox="1"/>
          <p:nvPr/>
        </p:nvSpPr>
        <p:spPr>
          <a:xfrm>
            <a:off x="-2153" y="5829211"/>
            <a:ext cx="9146153" cy="68480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s-ES" sz="2800" dirty="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Acompañando procesos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4E7960-2975-4CD2-BDEE-2F750F7DF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3" y="-15925"/>
            <a:ext cx="3005045" cy="31337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DC8B5D4-F316-4A40-B8C7-10A5E18DBAD8}"/>
              </a:ext>
            </a:extLst>
          </p:cNvPr>
          <p:cNvSpPr txBox="1"/>
          <p:nvPr/>
        </p:nvSpPr>
        <p:spPr>
          <a:xfrm>
            <a:off x="1008254" y="3117800"/>
            <a:ext cx="5830696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>
                <a:latin typeface="Candara" panose="020E0502030303020204" pitchFamily="34" charset="0"/>
              </a:rPr>
              <a:t>Seguimiento de CASOS . </a:t>
            </a:r>
          </a:p>
          <a:p>
            <a:pPr>
              <a:lnSpc>
                <a:spcPct val="150000"/>
              </a:lnSpc>
            </a:pPr>
            <a:r>
              <a:rPr lang="es-ES" sz="2800" dirty="0">
                <a:latin typeface="Candara" panose="020E0502030303020204" pitchFamily="34" charset="0"/>
              </a:rPr>
              <a:t>Registros . </a:t>
            </a:r>
          </a:p>
          <a:p>
            <a:pPr>
              <a:lnSpc>
                <a:spcPct val="150000"/>
              </a:lnSpc>
            </a:pPr>
            <a:r>
              <a:rPr lang="es-ES" sz="2800" dirty="0">
                <a:latin typeface="Candara" panose="020E0502030303020204" pitchFamily="34" charset="0"/>
              </a:rPr>
              <a:t>Diseño de Itinerarios</a:t>
            </a:r>
          </a:p>
          <a:p>
            <a:pPr>
              <a:lnSpc>
                <a:spcPct val="150000"/>
              </a:lnSpc>
            </a:pPr>
            <a:r>
              <a:rPr lang="es-ES" sz="2800" dirty="0">
                <a:latin typeface="Candara" panose="020E0502030303020204" pitchFamily="34" charset="0"/>
              </a:rPr>
              <a:t>Intervención social  “desde arriba” </a:t>
            </a:r>
          </a:p>
        </p:txBody>
      </p:sp>
      <p:pic>
        <p:nvPicPr>
          <p:cNvPr id="12290" name="Picture 2" descr="Does Not Equal Sign Png - Simbolo No Es Igual | Full Size PNG Download |  SeekPNG">
            <a:extLst>
              <a:ext uri="{FF2B5EF4-FFF2-40B4-BE49-F238E27FC236}">
                <a16:creationId xmlns:a16="http://schemas.microsoft.com/office/drawing/2014/main" id="{2F74FDDB-0B50-4B6D-93D8-D0414BEA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6" y="511843"/>
            <a:ext cx="1247078" cy="92643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7E8A761-310C-4F43-B924-E4D153F8E0B7}"/>
              </a:ext>
            </a:extLst>
          </p:cNvPr>
          <p:cNvSpPr txBox="1"/>
          <p:nvPr/>
        </p:nvSpPr>
        <p:spPr>
          <a:xfrm rot="21388822">
            <a:off x="5339464" y="879883"/>
            <a:ext cx="3253761" cy="2078965"/>
          </a:xfrm>
          <a:prstGeom prst="foldedCorner">
            <a:avLst>
              <a:gd name="adj" fmla="val 31061"/>
            </a:avLst>
          </a:prstGeom>
          <a:solidFill>
            <a:srgbClr val="DDDDDD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rgbClr val="C00000"/>
                </a:solidFill>
                <a:latin typeface="Segoe Print" panose="02000600000000000000" pitchFamily="2" charset="0"/>
              </a:rPr>
              <a:t>¿Cómo y cuándo </a:t>
            </a:r>
          </a:p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rgbClr val="C00000"/>
                </a:solidFill>
                <a:latin typeface="Segoe Print" panose="02000600000000000000" pitchFamily="2" charset="0"/>
              </a:rPr>
              <a:t>CEDEMOS PODER,</a:t>
            </a:r>
          </a:p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rgbClr val="C00000"/>
                </a:solidFill>
                <a:latin typeface="Segoe Print" panose="02000600000000000000" pitchFamily="2" charset="0"/>
              </a:rPr>
              <a:t>EMPODERAMOS? </a:t>
            </a:r>
          </a:p>
        </p:txBody>
      </p:sp>
    </p:spTree>
    <p:extLst>
      <p:ext uri="{BB962C8B-B14F-4D97-AF65-F5344CB8AC3E}">
        <p14:creationId xmlns:p14="http://schemas.microsoft.com/office/powerpoint/2010/main" val="2190956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167DD89-2A92-4228-B5D3-009367FE8E15}"/>
              </a:ext>
            </a:extLst>
          </p:cNvPr>
          <p:cNvSpPr txBox="1"/>
          <p:nvPr/>
        </p:nvSpPr>
        <p:spPr>
          <a:xfrm>
            <a:off x="-2153" y="5829211"/>
            <a:ext cx="9146153" cy="68480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s-ES" sz="2800" dirty="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Acompañando procesos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4E7960-2975-4CD2-BDEE-2F750F7DF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3" y="-15925"/>
            <a:ext cx="3005045" cy="31337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DC8B5D4-F316-4A40-B8C7-10A5E18DBAD8}"/>
              </a:ext>
            </a:extLst>
          </p:cNvPr>
          <p:cNvSpPr txBox="1"/>
          <p:nvPr/>
        </p:nvSpPr>
        <p:spPr>
          <a:xfrm>
            <a:off x="1008254" y="3117800"/>
            <a:ext cx="5830696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>
                <a:latin typeface="Candara" panose="020E0502030303020204" pitchFamily="34" charset="0"/>
              </a:rPr>
              <a:t>Seguimiento de CASOS . </a:t>
            </a:r>
          </a:p>
          <a:p>
            <a:pPr>
              <a:lnSpc>
                <a:spcPct val="150000"/>
              </a:lnSpc>
            </a:pPr>
            <a:r>
              <a:rPr lang="es-ES" sz="2800" dirty="0">
                <a:latin typeface="Candara" panose="020E0502030303020204" pitchFamily="34" charset="0"/>
              </a:rPr>
              <a:t>Registros . </a:t>
            </a:r>
          </a:p>
          <a:p>
            <a:pPr>
              <a:lnSpc>
                <a:spcPct val="150000"/>
              </a:lnSpc>
            </a:pPr>
            <a:r>
              <a:rPr lang="es-ES" sz="2800" dirty="0">
                <a:latin typeface="Candara" panose="020E0502030303020204" pitchFamily="34" charset="0"/>
              </a:rPr>
              <a:t>Diseño de Itinerarios</a:t>
            </a:r>
          </a:p>
          <a:p>
            <a:pPr>
              <a:lnSpc>
                <a:spcPct val="150000"/>
              </a:lnSpc>
            </a:pPr>
            <a:r>
              <a:rPr lang="es-ES" sz="2800" dirty="0">
                <a:latin typeface="Candara" panose="020E0502030303020204" pitchFamily="34" charset="0"/>
              </a:rPr>
              <a:t>Intervención social  “desde arriba” </a:t>
            </a:r>
          </a:p>
        </p:txBody>
      </p:sp>
      <p:pic>
        <p:nvPicPr>
          <p:cNvPr id="12290" name="Picture 2" descr="Does Not Equal Sign Png - Simbolo No Es Igual | Full Size PNG Download |  SeekPNG">
            <a:extLst>
              <a:ext uri="{FF2B5EF4-FFF2-40B4-BE49-F238E27FC236}">
                <a16:creationId xmlns:a16="http://schemas.microsoft.com/office/drawing/2014/main" id="{2F74FDDB-0B50-4B6D-93D8-D0414BEA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6" y="511843"/>
            <a:ext cx="1247078" cy="92643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7E8A761-310C-4F43-B924-E4D153F8E0B7}"/>
              </a:ext>
            </a:extLst>
          </p:cNvPr>
          <p:cNvSpPr txBox="1"/>
          <p:nvPr/>
        </p:nvSpPr>
        <p:spPr>
          <a:xfrm rot="21388822">
            <a:off x="7020996" y="4246935"/>
            <a:ext cx="1656721" cy="1875592"/>
          </a:xfrm>
          <a:prstGeom prst="foldedCorner">
            <a:avLst>
              <a:gd name="adj" fmla="val 31061"/>
            </a:avLst>
          </a:prstGeom>
          <a:solidFill>
            <a:srgbClr val="DDDDDD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rgbClr val="C00000"/>
                </a:solidFill>
                <a:latin typeface="Segoe Print" panose="02000600000000000000" pitchFamily="2" charset="0"/>
              </a:rPr>
              <a:t>¿</a:t>
            </a:r>
            <a:r>
              <a:rPr lang="es-ES" sz="1200" b="1" dirty="0">
                <a:solidFill>
                  <a:srgbClr val="C00000"/>
                </a:solidFill>
                <a:latin typeface="Segoe Print" panose="02000600000000000000" pitchFamily="2" charset="0"/>
              </a:rPr>
              <a:t>Cómo y cuándo </a:t>
            </a:r>
          </a:p>
          <a:p>
            <a:pPr algn="ctr">
              <a:lnSpc>
                <a:spcPct val="150000"/>
              </a:lnSpc>
            </a:pPr>
            <a:r>
              <a:rPr lang="es-ES" sz="1200" b="1" dirty="0">
                <a:solidFill>
                  <a:srgbClr val="C00000"/>
                </a:solidFill>
                <a:latin typeface="Segoe Print" panose="02000600000000000000" pitchFamily="2" charset="0"/>
              </a:rPr>
              <a:t>CEDEMOS PODER,</a:t>
            </a:r>
          </a:p>
          <a:p>
            <a:pPr algn="ctr">
              <a:lnSpc>
                <a:spcPct val="150000"/>
              </a:lnSpc>
            </a:pPr>
            <a:r>
              <a:rPr lang="es-ES" sz="1200" b="1" dirty="0">
                <a:solidFill>
                  <a:srgbClr val="C00000"/>
                </a:solidFill>
                <a:latin typeface="Segoe Print" panose="02000600000000000000" pitchFamily="2" charset="0"/>
              </a:rPr>
              <a:t>EMPODERAMOS?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EF17FB-DBB2-456B-B65A-CD55CA503547}"/>
              </a:ext>
            </a:extLst>
          </p:cNvPr>
          <p:cNvSpPr txBox="1"/>
          <p:nvPr/>
        </p:nvSpPr>
        <p:spPr>
          <a:xfrm rot="21388822">
            <a:off x="5339464" y="879883"/>
            <a:ext cx="3253761" cy="2078965"/>
          </a:xfrm>
          <a:prstGeom prst="foldedCorner">
            <a:avLst>
              <a:gd name="adj" fmla="val 31061"/>
            </a:avLst>
          </a:prstGeom>
          <a:solidFill>
            <a:srgbClr val="DDDDDD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rgbClr val="C00000"/>
                </a:solidFill>
                <a:latin typeface="Segoe Print" panose="02000600000000000000" pitchFamily="2" charset="0"/>
              </a:rPr>
              <a:t>¿Cómo y cuándo </a:t>
            </a:r>
          </a:p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rgbClr val="C00000"/>
                </a:solidFill>
                <a:latin typeface="Segoe Print" panose="02000600000000000000" pitchFamily="2" charset="0"/>
              </a:rPr>
              <a:t>CEDEMOS PROTAGONISMO? </a:t>
            </a:r>
          </a:p>
        </p:txBody>
      </p:sp>
    </p:spTree>
    <p:extLst>
      <p:ext uri="{BB962C8B-B14F-4D97-AF65-F5344CB8AC3E}">
        <p14:creationId xmlns:p14="http://schemas.microsoft.com/office/powerpoint/2010/main" val="1031760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EFC251E-FF0D-43A6-87AE-4C6D06635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0362">
            <a:off x="3033990" y="2171789"/>
            <a:ext cx="6054033" cy="45405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703ECFE-EBCA-49CA-947B-B047EAE81F20}"/>
              </a:ext>
            </a:extLst>
          </p:cNvPr>
          <p:cNvSpPr txBox="1"/>
          <p:nvPr/>
        </p:nvSpPr>
        <p:spPr>
          <a:xfrm>
            <a:off x="638175" y="323850"/>
            <a:ext cx="7867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800" dirty="0">
                <a:latin typeface="Aharoni" panose="02010803020104030203" pitchFamily="2" charset="-79"/>
                <a:cs typeface="Aharoni" panose="02010803020104030203" pitchFamily="2" charset="-79"/>
              </a:rPr>
              <a:t>2 </a:t>
            </a: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minutitos para anotar algo que me sugiera esto. 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TAL VEZ</a:t>
            </a:r>
            <a:r>
              <a:rPr lang="es-E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nos ocurran cosas parecidas,…..</a:t>
            </a:r>
          </a:p>
        </p:txBody>
      </p:sp>
    </p:spTree>
    <p:extLst>
      <p:ext uri="{BB962C8B-B14F-4D97-AF65-F5344CB8AC3E}">
        <p14:creationId xmlns:p14="http://schemas.microsoft.com/office/powerpoint/2010/main" val="29342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EFC251E-FF0D-43A6-87AE-4C6D06635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0362">
            <a:off x="3033990" y="2171789"/>
            <a:ext cx="6054033" cy="45405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703ECFE-EBCA-49CA-947B-B047EAE81F20}"/>
              </a:ext>
            </a:extLst>
          </p:cNvPr>
          <p:cNvSpPr txBox="1"/>
          <p:nvPr/>
        </p:nvSpPr>
        <p:spPr>
          <a:xfrm>
            <a:off x="638175" y="323850"/>
            <a:ext cx="7867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800" dirty="0">
                <a:latin typeface="Aharoni" panose="02010803020104030203" pitchFamily="2" charset="-79"/>
                <a:cs typeface="Aharoni" panose="02010803020104030203" pitchFamily="2" charset="-79"/>
              </a:rPr>
              <a:t>2 </a:t>
            </a: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minutitos para anotar algo que me sugiera esto. 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TAL VEZ</a:t>
            </a:r>
            <a:r>
              <a:rPr lang="es-E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nos ocurran cosas parecidas,…..</a:t>
            </a:r>
          </a:p>
        </p:txBody>
      </p:sp>
    </p:spTree>
    <p:extLst>
      <p:ext uri="{BB962C8B-B14F-4D97-AF65-F5344CB8AC3E}">
        <p14:creationId xmlns:p14="http://schemas.microsoft.com/office/powerpoint/2010/main" val="20795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97340F3-7534-4DFD-B403-D9A46E8560BB}"/>
              </a:ext>
            </a:extLst>
          </p:cNvPr>
          <p:cNvSpPr/>
          <p:nvPr/>
        </p:nvSpPr>
        <p:spPr>
          <a:xfrm>
            <a:off x="467360" y="1238272"/>
            <a:ext cx="8128000" cy="5255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dirty="0">
                <a:solidFill>
                  <a:srgbClr val="80008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sz="2800" dirty="0">
              <a:solidFill>
                <a:srgbClr val="80008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S" sz="2800" dirty="0">
                <a:solidFill>
                  <a:srgbClr val="CC006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1º Dialogamos en torno a lo que cada uno hemos anotado.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s-ES" sz="2800" dirty="0">
              <a:solidFill>
                <a:srgbClr val="CC0066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S" sz="28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2º Recogemos aquellas ideas que hayan salido        	</a:t>
            </a: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COINCIDENTES.</a:t>
            </a:r>
            <a:r>
              <a:rPr lang="es-ES" sz="2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sz="28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  <a:r>
              <a:rPr lang="es-ES" sz="2800" b="1" i="1" u="sng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“UNA IDEA, UN PAPELITO“</a:t>
            </a:r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800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  <a:r>
              <a:rPr lang="es-ES" sz="2000" i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sz="2000" i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9D5C9B-4E48-493F-BF0B-78740FBAE1FE}"/>
              </a:ext>
            </a:extLst>
          </p:cNvPr>
          <p:cNvSpPr txBox="1"/>
          <p:nvPr/>
        </p:nvSpPr>
        <p:spPr>
          <a:xfrm>
            <a:off x="1991360" y="355600"/>
            <a:ext cx="5080000" cy="646986"/>
          </a:xfrm>
          <a:prstGeom prst="wedgeRoundRectCallout">
            <a:avLst>
              <a:gd name="adj1" fmla="val 70167"/>
              <a:gd name="adj2" fmla="val 5967"/>
              <a:gd name="adj3" fmla="val 16667"/>
            </a:avLst>
          </a:prstGeom>
          <a:solidFill>
            <a:srgbClr val="C00000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gency FB" panose="020B0503020202020204" pitchFamily="34" charset="0"/>
              </a:rPr>
              <a:t>….. Para el trabajo en grupos …..</a:t>
            </a:r>
          </a:p>
        </p:txBody>
      </p:sp>
    </p:spTree>
    <p:extLst>
      <p:ext uri="{BB962C8B-B14F-4D97-AF65-F5344CB8AC3E}">
        <p14:creationId xmlns:p14="http://schemas.microsoft.com/office/powerpoint/2010/main" val="614627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167DD89-2A92-4228-B5D3-009367FE8E15}"/>
              </a:ext>
            </a:extLst>
          </p:cNvPr>
          <p:cNvSpPr txBox="1"/>
          <p:nvPr/>
        </p:nvSpPr>
        <p:spPr>
          <a:xfrm>
            <a:off x="0" y="6173197"/>
            <a:ext cx="9146153" cy="68480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s-ES" sz="2800" dirty="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Acompañando procesos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4E7960-2975-4CD2-BDEE-2F750F7DF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2" y="-15925"/>
            <a:ext cx="1695904" cy="1768525"/>
          </a:xfrm>
          <a:prstGeom prst="rect">
            <a:avLst/>
          </a:prstGeom>
        </p:spPr>
      </p:pic>
      <p:pic>
        <p:nvPicPr>
          <p:cNvPr id="1026" name="Picture 2" descr="Overmorrow | Alice in wonderland, Alice in wonderland 1951, Alice in  wonderland party">
            <a:extLst>
              <a:ext uri="{FF2B5EF4-FFF2-40B4-BE49-F238E27FC236}">
                <a16:creationId xmlns:a16="http://schemas.microsoft.com/office/drawing/2014/main" id="{09BC3FDC-E9E4-41E0-AC97-E0F2856095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548">
            <a:off x="2089699" y="640948"/>
            <a:ext cx="6458772" cy="484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935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t à grimper en chanvre synthétique - Mailles 250 mm - ∅ 18 mm - La  Fabrique à Filets">
            <a:extLst>
              <a:ext uri="{FF2B5EF4-FFF2-40B4-BE49-F238E27FC236}">
                <a16:creationId xmlns:a16="http://schemas.microsoft.com/office/drawing/2014/main" id="{1B554D5E-2875-434C-AC3C-F4FBCDDB2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3849">
            <a:off x="3758098" y="1996222"/>
            <a:ext cx="5993982" cy="470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l misterio de la llave centenaria">
            <a:extLst>
              <a:ext uri="{FF2B5EF4-FFF2-40B4-BE49-F238E27FC236}">
                <a16:creationId xmlns:a16="http://schemas.microsoft.com/office/drawing/2014/main" id="{4CF83C48-50EA-48CE-9376-8AFA0A4C9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4630">
            <a:off x="-107889" y="1012732"/>
            <a:ext cx="4836744" cy="24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A362F5F-A93E-48F1-8604-DD7ECB776D3F}"/>
              </a:ext>
            </a:extLst>
          </p:cNvPr>
          <p:cNvSpPr txBox="1"/>
          <p:nvPr/>
        </p:nvSpPr>
        <p:spPr>
          <a:xfrm rot="20611192">
            <a:off x="990598" y="1106316"/>
            <a:ext cx="318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7030A0"/>
                </a:solidFill>
              </a:rPr>
              <a:t>CLAVES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08EB40-47A8-4369-856D-F520CF74F5E5}"/>
              </a:ext>
            </a:extLst>
          </p:cNvPr>
          <p:cNvSpPr txBox="1"/>
          <p:nvPr/>
        </p:nvSpPr>
        <p:spPr>
          <a:xfrm rot="20019544">
            <a:off x="5381473" y="3842531"/>
            <a:ext cx="318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accent2">
                    <a:lumMod val="50000"/>
                  </a:schemeClr>
                </a:solidFill>
              </a:rPr>
              <a:t>NUDOS </a:t>
            </a:r>
          </a:p>
        </p:txBody>
      </p:sp>
    </p:spTree>
    <p:extLst>
      <p:ext uri="{BB962C8B-B14F-4D97-AF65-F5344CB8AC3E}">
        <p14:creationId xmlns:p14="http://schemas.microsoft.com/office/powerpoint/2010/main" val="1305491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167DD89-2A92-4228-B5D3-009367FE8E15}"/>
              </a:ext>
            </a:extLst>
          </p:cNvPr>
          <p:cNvSpPr txBox="1"/>
          <p:nvPr/>
        </p:nvSpPr>
        <p:spPr>
          <a:xfrm>
            <a:off x="0" y="6173197"/>
            <a:ext cx="9146153" cy="68480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s-ES" sz="2800" dirty="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Acompañando procesos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4E7960-2975-4CD2-BDEE-2F750F7DF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2" y="-15925"/>
            <a:ext cx="1695904" cy="1768525"/>
          </a:xfrm>
          <a:prstGeom prst="rect">
            <a:avLst/>
          </a:prstGeom>
        </p:spPr>
      </p:pic>
      <p:pic>
        <p:nvPicPr>
          <p:cNvPr id="1026" name="Picture 2" descr="Overmorrow | Alice in wonderland, Alice in wonderland 1951, Alice in  wonderland party">
            <a:extLst>
              <a:ext uri="{FF2B5EF4-FFF2-40B4-BE49-F238E27FC236}">
                <a16:creationId xmlns:a16="http://schemas.microsoft.com/office/drawing/2014/main" id="{09BC3FDC-E9E4-41E0-AC97-E0F2856095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548">
            <a:off x="519060" y="2387185"/>
            <a:ext cx="4340243" cy="3255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4025090-5812-4488-B296-60432440B50A}"/>
              </a:ext>
            </a:extLst>
          </p:cNvPr>
          <p:cNvSpPr txBox="1"/>
          <p:nvPr/>
        </p:nvSpPr>
        <p:spPr>
          <a:xfrm>
            <a:off x="2943225" y="525221"/>
            <a:ext cx="5817055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latin typeface="Ink Free" panose="03080402000500000000" pitchFamily="66" charset="0"/>
              </a:rPr>
              <a:t>“¡Qué bonito es todo esto pero,….. </a:t>
            </a:r>
          </a:p>
          <a:p>
            <a:pPr>
              <a:lnSpc>
                <a:spcPct val="150000"/>
              </a:lnSpc>
            </a:pPr>
            <a:r>
              <a:rPr lang="es-ES" sz="2800" b="1" dirty="0">
                <a:latin typeface="Ink Free" panose="03080402000500000000" pitchFamily="66" charset="0"/>
              </a:rPr>
              <a:t>	</a:t>
            </a:r>
            <a:r>
              <a:rPr lang="es-ES" sz="28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Ink Free" panose="03080402000500000000" pitchFamily="66" charset="0"/>
              </a:rPr>
              <a:t>NO TENEMOS TIEMPOOO !!!!!!</a:t>
            </a:r>
          </a:p>
        </p:txBody>
      </p:sp>
    </p:spTree>
    <p:extLst>
      <p:ext uri="{BB962C8B-B14F-4D97-AF65-F5344CB8AC3E}">
        <p14:creationId xmlns:p14="http://schemas.microsoft.com/office/powerpoint/2010/main" val="606044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13931DA-CA46-4CCA-B429-CC5E8F349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6" y="76199"/>
            <a:ext cx="4193456" cy="51911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3D9D085-7F6D-429E-A417-7C429F0F67BE}"/>
              </a:ext>
            </a:extLst>
          </p:cNvPr>
          <p:cNvSpPr txBox="1"/>
          <p:nvPr/>
        </p:nvSpPr>
        <p:spPr>
          <a:xfrm>
            <a:off x="4572000" y="476338"/>
            <a:ext cx="4193456" cy="51552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800" b="1" dirty="0">
                <a:latin typeface="Segoe Print" panose="02000600000000000000" pitchFamily="2" charset="0"/>
              </a:rPr>
              <a:t>El TIEMPO es como el SOL </a:t>
            </a:r>
          </a:p>
          <a:p>
            <a:pPr algn="ctr">
              <a:lnSpc>
                <a:spcPct val="200000"/>
              </a:lnSpc>
            </a:pPr>
            <a:r>
              <a:rPr lang="es-ES" sz="2800" b="1" dirty="0">
                <a:latin typeface="Segoe Print" panose="02000600000000000000" pitchFamily="2" charset="0"/>
              </a:rPr>
              <a:t>Siempre está ahí . </a:t>
            </a:r>
          </a:p>
          <a:p>
            <a:pPr algn="ctr">
              <a:lnSpc>
                <a:spcPct val="200000"/>
              </a:lnSpc>
            </a:pPr>
            <a:r>
              <a:rPr lang="es-ES" sz="2800" b="1" dirty="0">
                <a:latin typeface="Segoe Print" panose="02000600000000000000" pitchFamily="2" charset="0"/>
              </a:rPr>
              <a:t>Mañana también estará allí. </a:t>
            </a:r>
          </a:p>
          <a:p>
            <a:pPr algn="ctr">
              <a:lnSpc>
                <a:spcPct val="200000"/>
              </a:lnSpc>
            </a:pPr>
            <a:r>
              <a:rPr lang="es-ES" sz="2800" b="1" dirty="0">
                <a:latin typeface="Segoe Print" panose="02000600000000000000" pitchFamily="2" charset="0"/>
              </a:rPr>
              <a:t>(</a:t>
            </a:r>
            <a:r>
              <a:rPr lang="es-ES" sz="2800" b="1" dirty="0" err="1">
                <a:latin typeface="Segoe Print" panose="02000600000000000000" pitchFamily="2" charset="0"/>
              </a:rPr>
              <a:t>Couma</a:t>
            </a:r>
            <a:r>
              <a:rPr lang="es-ES" sz="2800" b="1" dirty="0">
                <a:latin typeface="Segoe Print" panose="02000600000000000000" pitchFamily="2" charset="0"/>
              </a:rPr>
              <a:t>) </a:t>
            </a:r>
            <a:endParaRPr lang="es-ES" sz="24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40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13931DA-CA46-4CCA-B429-CC5E8F349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6" y="76199"/>
            <a:ext cx="4193456" cy="51911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3D9D085-7F6D-429E-A417-7C429F0F67BE}"/>
              </a:ext>
            </a:extLst>
          </p:cNvPr>
          <p:cNvSpPr txBox="1"/>
          <p:nvPr/>
        </p:nvSpPr>
        <p:spPr>
          <a:xfrm>
            <a:off x="-310418" y="4956334"/>
            <a:ext cx="5084564" cy="1685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b="1" dirty="0">
                <a:latin typeface="Segoe Print" panose="02000600000000000000" pitchFamily="2" charset="0"/>
              </a:rPr>
              <a:t>El TIEMPO es como el SOL </a:t>
            </a:r>
          </a:p>
          <a:p>
            <a:pPr algn="ctr">
              <a:lnSpc>
                <a:spcPct val="200000"/>
              </a:lnSpc>
            </a:pPr>
            <a:r>
              <a:rPr lang="es-ES" b="1" dirty="0">
                <a:latin typeface="Segoe Print" panose="02000600000000000000" pitchFamily="2" charset="0"/>
              </a:rPr>
              <a:t>Siempre está ahí . </a:t>
            </a:r>
          </a:p>
          <a:p>
            <a:pPr algn="ctr">
              <a:lnSpc>
                <a:spcPct val="200000"/>
              </a:lnSpc>
            </a:pPr>
            <a:r>
              <a:rPr lang="es-ES" b="1" dirty="0">
                <a:latin typeface="Segoe Print" panose="02000600000000000000" pitchFamily="2" charset="0"/>
              </a:rPr>
              <a:t>Mañana también estará allí. </a:t>
            </a:r>
            <a:endParaRPr lang="es-ES" sz="1600" b="1" dirty="0">
              <a:latin typeface="Segoe Print" panose="020006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E98A9AF-CBD1-43FD-9CA2-616FC1FFFFFE}"/>
              </a:ext>
            </a:extLst>
          </p:cNvPr>
          <p:cNvSpPr txBox="1"/>
          <p:nvPr/>
        </p:nvSpPr>
        <p:spPr>
          <a:xfrm rot="21303002">
            <a:off x="4485430" y="393427"/>
            <a:ext cx="4193456" cy="2187833"/>
          </a:xfrm>
          <a:prstGeom prst="round2DiagRect">
            <a:avLst>
              <a:gd name="adj1" fmla="val 49755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</a:rPr>
              <a:t>¿</a:t>
            </a:r>
            <a:r>
              <a:rPr lang="es-E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</a:rPr>
              <a:t>QUIÉN ES EL DUEÑO DEL TIEMPO?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726D2F-C96C-4786-A03E-2FB50F282939}"/>
              </a:ext>
            </a:extLst>
          </p:cNvPr>
          <p:cNvSpPr txBox="1"/>
          <p:nvPr/>
        </p:nvSpPr>
        <p:spPr>
          <a:xfrm>
            <a:off x="4774146" y="2844218"/>
            <a:ext cx="3991310" cy="37971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>
                <a:latin typeface="Segoe Print" panose="02000600000000000000" pitchFamily="2" charset="0"/>
              </a:rPr>
              <a:t>¿Quién te está obligando a hacer cosas que no quieres hacer o de la manera en que no quieres hacerlas? </a:t>
            </a:r>
          </a:p>
          <a:p>
            <a:pPr algn="ctr">
              <a:lnSpc>
                <a:spcPct val="150000"/>
              </a:lnSpc>
            </a:pPr>
            <a:endParaRPr lang="es-ES" dirty="0">
              <a:latin typeface="Segoe Print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>
                <a:latin typeface="Segoe Print" panose="02000600000000000000" pitchFamily="2" charset="0"/>
              </a:rPr>
              <a:t>¿ Otra persona? ¿ Tú misma? </a:t>
            </a:r>
          </a:p>
          <a:p>
            <a:pPr algn="ctr">
              <a:lnSpc>
                <a:spcPct val="150000"/>
              </a:lnSpc>
            </a:pPr>
            <a:endParaRPr lang="es-ES" dirty="0">
              <a:latin typeface="Segoe Print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>
                <a:latin typeface="Segoe Print" panose="02000600000000000000" pitchFamily="2" charset="0"/>
              </a:rPr>
              <a:t>¿ Es lo que crees que esperan de ti </a:t>
            </a:r>
            <a:r>
              <a:rPr lang="es-ES" sz="1600" dirty="0">
                <a:latin typeface="Segoe Print" panose="020006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27056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167DD89-2A92-4228-B5D3-009367FE8E15}"/>
              </a:ext>
            </a:extLst>
          </p:cNvPr>
          <p:cNvSpPr txBox="1"/>
          <p:nvPr/>
        </p:nvSpPr>
        <p:spPr>
          <a:xfrm>
            <a:off x="0" y="6173197"/>
            <a:ext cx="9146153" cy="68480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s-ES" sz="2800" dirty="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Acompañando procesos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4E7960-2975-4CD2-BDEE-2F750F7DF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2" y="-15925"/>
            <a:ext cx="1695904" cy="176852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4025090-5812-4488-B296-60432440B50A}"/>
              </a:ext>
            </a:extLst>
          </p:cNvPr>
          <p:cNvSpPr txBox="1"/>
          <p:nvPr/>
        </p:nvSpPr>
        <p:spPr>
          <a:xfrm>
            <a:off x="3512575" y="224079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Ink Free" panose="03080402000500000000" pitchFamily="66" charset="0"/>
              </a:rPr>
              <a:t>EL TIEMPO , ese difícil compañero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E63F47-F6F7-47B6-80C6-3FA277171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258" y="868337"/>
            <a:ext cx="2975742" cy="143827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704E06-9F8E-4096-BDD0-AF7A119E8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66" y="3462716"/>
            <a:ext cx="3147192" cy="190641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6480D4B-9492-4414-AE05-19CE0A12A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655" y="3613614"/>
            <a:ext cx="2697859" cy="23832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633E540-DB36-4757-932F-320F036AB6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3170" y="868337"/>
            <a:ext cx="3890830" cy="1861671"/>
          </a:xfrm>
          <a:prstGeom prst="rect">
            <a:avLst/>
          </a:prstGeom>
        </p:spPr>
      </p:pic>
      <p:pic>
        <p:nvPicPr>
          <p:cNvPr id="12" name="Picture 14" descr="Procedimiento by María Tapia on Prezi Design">
            <a:extLst>
              <a:ext uri="{FF2B5EF4-FFF2-40B4-BE49-F238E27FC236}">
                <a16:creationId xmlns:a16="http://schemas.microsoft.com/office/drawing/2014/main" id="{1D051F29-8DDC-43CB-B71F-720D4BC04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25149">
            <a:off x="504464" y="2106024"/>
            <a:ext cx="1364677" cy="147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B34C7D5-5471-4B96-9139-3B58A2F98C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593326" flipV="1">
            <a:off x="3801084" y="4352684"/>
            <a:ext cx="1541830" cy="142546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DEA3268-A652-4648-9CB4-27767E48EE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852768" flipH="1">
            <a:off x="7275978" y="2668001"/>
            <a:ext cx="1246872" cy="115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48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t à grimper en chanvre synthétique - Mailles 250 mm - ∅ 18 mm - La  Fabrique à Filets">
            <a:extLst>
              <a:ext uri="{FF2B5EF4-FFF2-40B4-BE49-F238E27FC236}">
                <a16:creationId xmlns:a16="http://schemas.microsoft.com/office/drawing/2014/main" id="{1B554D5E-2875-434C-AC3C-F4FBCDDB2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3849">
            <a:off x="7074072" y="256861"/>
            <a:ext cx="1953947" cy="153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l misterio de la llave centenaria">
            <a:extLst>
              <a:ext uri="{FF2B5EF4-FFF2-40B4-BE49-F238E27FC236}">
                <a16:creationId xmlns:a16="http://schemas.microsoft.com/office/drawing/2014/main" id="{4CF83C48-50EA-48CE-9376-8AFA0A4C9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4630">
            <a:off x="265893" y="510742"/>
            <a:ext cx="2002508" cy="102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A362F5F-A93E-48F1-8604-DD7ECB776D3F}"/>
              </a:ext>
            </a:extLst>
          </p:cNvPr>
          <p:cNvSpPr txBox="1"/>
          <p:nvPr/>
        </p:nvSpPr>
        <p:spPr>
          <a:xfrm rot="20611192">
            <a:off x="653467" y="300381"/>
            <a:ext cx="1050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7030A0"/>
                </a:solidFill>
              </a:rPr>
              <a:t>CLAVES</a:t>
            </a:r>
            <a:r>
              <a:rPr lang="es-ES" sz="48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08EB40-47A8-4369-856D-F520CF74F5E5}"/>
              </a:ext>
            </a:extLst>
          </p:cNvPr>
          <p:cNvSpPr txBox="1"/>
          <p:nvPr/>
        </p:nvSpPr>
        <p:spPr>
          <a:xfrm rot="20019544">
            <a:off x="7386338" y="-247035"/>
            <a:ext cx="1071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NUDOS</a:t>
            </a:r>
            <a:r>
              <a:rPr lang="es-ES" sz="4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050" name="Picture 2" descr="HIPERTENSIÓN. ¿Que es la hipertensión? | by Andrea Cristina | Hipertensión  | Medium">
            <a:extLst>
              <a:ext uri="{FF2B5EF4-FFF2-40B4-BE49-F238E27FC236}">
                <a16:creationId xmlns:a16="http://schemas.microsoft.com/office/drawing/2014/main" id="{BF60C4FE-31AB-483D-AFFA-014764EDA0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32" y="2159303"/>
            <a:ext cx="4108147" cy="410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C57BE6-8461-4DC4-88F8-08BB06754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178" y="3613736"/>
            <a:ext cx="300504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07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t à grimper en chanvre synthétique - Mailles 250 mm - ∅ 18 mm - La  Fabrique à Filets">
            <a:extLst>
              <a:ext uri="{FF2B5EF4-FFF2-40B4-BE49-F238E27FC236}">
                <a16:creationId xmlns:a16="http://schemas.microsoft.com/office/drawing/2014/main" id="{1B554D5E-2875-434C-AC3C-F4FBCDDB2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3849">
            <a:off x="7074072" y="256861"/>
            <a:ext cx="1953947" cy="153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l misterio de la llave centenaria">
            <a:extLst>
              <a:ext uri="{FF2B5EF4-FFF2-40B4-BE49-F238E27FC236}">
                <a16:creationId xmlns:a16="http://schemas.microsoft.com/office/drawing/2014/main" id="{4CF83C48-50EA-48CE-9376-8AFA0A4C9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4630">
            <a:off x="265893" y="510742"/>
            <a:ext cx="2002508" cy="102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A362F5F-A93E-48F1-8604-DD7ECB776D3F}"/>
              </a:ext>
            </a:extLst>
          </p:cNvPr>
          <p:cNvSpPr txBox="1"/>
          <p:nvPr/>
        </p:nvSpPr>
        <p:spPr>
          <a:xfrm rot="20611192">
            <a:off x="653467" y="300381"/>
            <a:ext cx="1050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7030A0"/>
                </a:solidFill>
              </a:rPr>
              <a:t>CLAVES</a:t>
            </a:r>
            <a:r>
              <a:rPr lang="es-ES" sz="48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08EB40-47A8-4369-856D-F520CF74F5E5}"/>
              </a:ext>
            </a:extLst>
          </p:cNvPr>
          <p:cNvSpPr txBox="1"/>
          <p:nvPr/>
        </p:nvSpPr>
        <p:spPr>
          <a:xfrm rot="20019544">
            <a:off x="7386338" y="-247035"/>
            <a:ext cx="1071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NUDOS</a:t>
            </a:r>
            <a:r>
              <a:rPr lang="es-ES" sz="4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050" name="Picture 2" descr="HIPERTENSIÓN. ¿Que es la hipertensión? | by Andrea Cristina | Hipertensión  | Medium">
            <a:extLst>
              <a:ext uri="{FF2B5EF4-FFF2-40B4-BE49-F238E27FC236}">
                <a16:creationId xmlns:a16="http://schemas.microsoft.com/office/drawing/2014/main" id="{BF60C4FE-31AB-483D-AFFA-014764EDA0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204" y="225728"/>
            <a:ext cx="25241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FAFF15B-FF58-4B00-9C2B-CA614B21EEE5}"/>
              </a:ext>
            </a:extLst>
          </p:cNvPr>
          <p:cNvSpPr txBox="1"/>
          <p:nvPr/>
        </p:nvSpPr>
        <p:spPr>
          <a:xfrm>
            <a:off x="308377" y="1967320"/>
            <a:ext cx="3801979" cy="1276945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s-ES" sz="2400" b="1" dirty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LA PERSONA COMO CENTRO </a:t>
            </a:r>
            <a:endParaRPr lang="es-ES" sz="2400" b="1" dirty="0">
              <a:solidFill>
                <a:prstClr val="black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Segoe Print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CFD5111-6A62-4A02-AA28-52F395A13A17}"/>
              </a:ext>
            </a:extLst>
          </p:cNvPr>
          <p:cNvSpPr txBox="1"/>
          <p:nvPr/>
        </p:nvSpPr>
        <p:spPr>
          <a:xfrm>
            <a:off x="3423024" y="2912789"/>
            <a:ext cx="4206068" cy="1622971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s-ES" sz="24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Trabajar  desde las CAPACIDADES</a:t>
            </a:r>
            <a:endParaRPr lang="es-ES" sz="2400" dirty="0">
              <a:solidFill>
                <a:prstClr val="black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egoe Print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768964-782A-4C53-A821-FBC46082459B}"/>
              </a:ext>
            </a:extLst>
          </p:cNvPr>
          <p:cNvSpPr txBox="1"/>
          <p:nvPr/>
        </p:nvSpPr>
        <p:spPr>
          <a:xfrm>
            <a:off x="5734049" y="4337787"/>
            <a:ext cx="3409950" cy="1622971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s-ES" sz="2400" dirty="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Acompañando procesos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0C57BE6-8461-4DC4-88F8-08BB06754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178" y="3613736"/>
            <a:ext cx="300504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18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8BDCAFA-E53D-4578-BD92-C95833706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3" y="-15925"/>
            <a:ext cx="3005045" cy="31337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1151E38-73CF-47B2-8F15-B8F8A7678A69}"/>
              </a:ext>
            </a:extLst>
          </p:cNvPr>
          <p:cNvSpPr txBox="1"/>
          <p:nvPr/>
        </p:nvSpPr>
        <p:spPr>
          <a:xfrm>
            <a:off x="3108663" y="2941544"/>
            <a:ext cx="3801979" cy="1154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Segoe Print" pitchFamily="2" charset="0"/>
                <a:ea typeface="+mn-ea"/>
                <a:cs typeface="+mn-cs"/>
              </a:rPr>
              <a:t>LA PERSONA COMO CENTRO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580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167DD89-2A92-4228-B5D3-009367FE8E15}"/>
              </a:ext>
            </a:extLst>
          </p:cNvPr>
          <p:cNvSpPr txBox="1"/>
          <p:nvPr/>
        </p:nvSpPr>
        <p:spPr>
          <a:xfrm>
            <a:off x="4480263" y="265019"/>
            <a:ext cx="3801979" cy="1154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s-ES" sz="2400" b="1" dirty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LA PERSONA COMO CENTRO </a:t>
            </a:r>
            <a:endParaRPr lang="es-ES" sz="2400" b="1" dirty="0">
              <a:solidFill>
                <a:prstClr val="black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Segoe Print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4E7960-2975-4CD2-BDEE-2F750F7DF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3" y="-15925"/>
            <a:ext cx="3005045" cy="31337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6221CCF-01C1-41A4-8588-A818DC595FED}"/>
              </a:ext>
            </a:extLst>
          </p:cNvPr>
          <p:cNvSpPr txBox="1"/>
          <p:nvPr/>
        </p:nvSpPr>
        <p:spPr>
          <a:xfrm rot="580356">
            <a:off x="5810934" y="2259609"/>
            <a:ext cx="380197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s-ES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Mi proyecto,  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como centro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EF8DA40-F489-4CB1-9A76-1CEFD41E87E7}"/>
              </a:ext>
            </a:extLst>
          </p:cNvPr>
          <p:cNvSpPr txBox="1"/>
          <p:nvPr/>
        </p:nvSpPr>
        <p:spPr>
          <a:xfrm>
            <a:off x="3677406" y="3788507"/>
            <a:ext cx="540769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s-ES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La organización / la institución 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como centro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5B3C8E2-99C9-408F-8136-6406D13A929D}"/>
              </a:ext>
            </a:extLst>
          </p:cNvPr>
          <p:cNvSpPr txBox="1"/>
          <p:nvPr/>
        </p:nvSpPr>
        <p:spPr>
          <a:xfrm>
            <a:off x="-400621" y="4704297"/>
            <a:ext cx="380197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s-ES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La herramienta/ el registro, los datos  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como centro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BD9D395-5F45-47C6-AA34-796328427DD3}"/>
              </a:ext>
            </a:extLst>
          </p:cNvPr>
          <p:cNvSpPr txBox="1"/>
          <p:nvPr/>
        </p:nvSpPr>
        <p:spPr>
          <a:xfrm rot="21023188">
            <a:off x="-145322" y="3503883"/>
            <a:ext cx="488865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s-ES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El protocolo, la metodología 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como centro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D85599-58E3-4EFB-AFDC-25EDEAA46F92}"/>
              </a:ext>
            </a:extLst>
          </p:cNvPr>
          <p:cNvSpPr txBox="1"/>
          <p:nvPr/>
        </p:nvSpPr>
        <p:spPr>
          <a:xfrm rot="323990">
            <a:off x="5627771" y="5372071"/>
            <a:ext cx="380197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s-ES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Mi reconocimiento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como centro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B1EB3C9-0A83-4885-BDBC-6AF73023885B}"/>
              </a:ext>
            </a:extLst>
          </p:cNvPr>
          <p:cNvSpPr txBox="1"/>
          <p:nvPr/>
        </p:nvSpPr>
        <p:spPr>
          <a:xfrm>
            <a:off x="2904391" y="1581022"/>
            <a:ext cx="380197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s-ES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Mi rol 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s-ES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Mi cuota de PODER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como centro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E366FC3-1460-4FC9-9D42-D0CC854C67B9}"/>
              </a:ext>
            </a:extLst>
          </p:cNvPr>
          <p:cNvSpPr txBox="1"/>
          <p:nvPr/>
        </p:nvSpPr>
        <p:spPr>
          <a:xfrm>
            <a:off x="2776469" y="4872746"/>
            <a:ext cx="380197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s-ES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La seguridad que da la costumbre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como centro </a:t>
            </a:r>
          </a:p>
        </p:txBody>
      </p:sp>
    </p:spTree>
    <p:extLst>
      <p:ext uri="{BB962C8B-B14F-4D97-AF65-F5344CB8AC3E}">
        <p14:creationId xmlns:p14="http://schemas.microsoft.com/office/powerpoint/2010/main" val="2829980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2" grpId="0" build="p"/>
      <p:bldP spid="15" grpId="0" build="p"/>
      <p:bldP spid="16" grpId="0" build="p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8BDCAFA-E53D-4578-BD92-C95833706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3" y="-15925"/>
            <a:ext cx="3005045" cy="31337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1151E38-73CF-47B2-8F15-B8F8A7678A69}"/>
              </a:ext>
            </a:extLst>
          </p:cNvPr>
          <p:cNvSpPr txBox="1"/>
          <p:nvPr/>
        </p:nvSpPr>
        <p:spPr>
          <a:xfrm>
            <a:off x="4880313" y="284069"/>
            <a:ext cx="3801979" cy="1154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s-ES" sz="2400" b="1" dirty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LA PERSONA COMO CENTRO </a:t>
            </a:r>
            <a:endParaRPr lang="es-ES" sz="2400" b="1" dirty="0">
              <a:solidFill>
                <a:prstClr val="black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Segoe Print" pitchFamily="2" charset="0"/>
            </a:endParaRPr>
          </a:p>
        </p:txBody>
      </p:sp>
      <p:pic>
        <p:nvPicPr>
          <p:cNvPr id="1026" name="Picture 2" descr="Silueta de persona - Iconos gratis de personas">
            <a:extLst>
              <a:ext uri="{FF2B5EF4-FFF2-40B4-BE49-F238E27FC236}">
                <a16:creationId xmlns:a16="http://schemas.microsoft.com/office/drawing/2014/main" id="{BFCA8553-A57C-4EA5-8A20-36264B8E9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819275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áfico 4" descr="Signo de interrogación">
            <a:extLst>
              <a:ext uri="{FF2B5EF4-FFF2-40B4-BE49-F238E27FC236}">
                <a16:creationId xmlns:a16="http://schemas.microsoft.com/office/drawing/2014/main" id="{61D35E9C-1B8B-4BBB-AFC9-3029F57A4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516267">
            <a:off x="1167235" y="3420149"/>
            <a:ext cx="1998130" cy="1998130"/>
          </a:xfrm>
          <a:prstGeom prst="rect">
            <a:avLst/>
          </a:prstGeom>
        </p:spPr>
      </p:pic>
      <p:pic>
        <p:nvPicPr>
          <p:cNvPr id="7" name="Gráfico 6" descr="Signo de interrogación">
            <a:extLst>
              <a:ext uri="{FF2B5EF4-FFF2-40B4-BE49-F238E27FC236}">
                <a16:creationId xmlns:a16="http://schemas.microsoft.com/office/drawing/2014/main" id="{BE1B1138-93FA-4399-8DEE-70F796BAE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23365">
            <a:off x="5310487" y="3023007"/>
            <a:ext cx="2469337" cy="246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4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compañía misteriosa que podría acabar con la privacidad que conocemos -  The New York Times">
            <a:extLst>
              <a:ext uri="{FF2B5EF4-FFF2-40B4-BE49-F238E27FC236}">
                <a16:creationId xmlns:a16="http://schemas.microsoft.com/office/drawing/2014/main" id="{A386553E-2A2C-4A69-8DF2-0902B2199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575"/>
            <a:ext cx="9144000" cy="618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4ECBC3F-642D-414F-BB85-7A523CC29E3D}"/>
              </a:ext>
            </a:extLst>
          </p:cNvPr>
          <p:cNvSpPr txBox="1"/>
          <p:nvPr/>
        </p:nvSpPr>
        <p:spPr>
          <a:xfrm>
            <a:off x="-1" y="1076325"/>
            <a:ext cx="4048125" cy="830997"/>
          </a:xfrm>
          <a:prstGeom prst="homePlate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FFFF00"/>
                </a:solidFill>
                <a:latin typeface="Lucida Sans" panose="020B0602030504020204" pitchFamily="34" charset="0"/>
              </a:rPr>
              <a:t>Género</a:t>
            </a:r>
            <a:r>
              <a:rPr lang="es-ES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939F68-FA17-44C8-A771-1F383B602163}"/>
              </a:ext>
            </a:extLst>
          </p:cNvPr>
          <p:cNvSpPr txBox="1"/>
          <p:nvPr/>
        </p:nvSpPr>
        <p:spPr>
          <a:xfrm flipH="1">
            <a:off x="5619750" y="2352675"/>
            <a:ext cx="3524250" cy="830997"/>
          </a:xfrm>
          <a:prstGeom prst="homePlate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FFFF00"/>
                </a:solidFill>
                <a:latin typeface="Lucida Sans" panose="020B0602030504020204" pitchFamily="34" charset="0"/>
              </a:rPr>
              <a:t>Familia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4244F8-5B20-4352-A299-BB589A0C7AB6}"/>
              </a:ext>
            </a:extLst>
          </p:cNvPr>
          <p:cNvSpPr txBox="1"/>
          <p:nvPr/>
        </p:nvSpPr>
        <p:spPr>
          <a:xfrm>
            <a:off x="-2" y="3796517"/>
            <a:ext cx="5600700" cy="2308324"/>
          </a:xfrm>
          <a:prstGeom prst="homePlate">
            <a:avLst>
              <a:gd name="adj" fmla="val 46286"/>
            </a:avLst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FFFF00"/>
                </a:solidFill>
                <a:latin typeface="Lucida Sans" panose="020B0602030504020204" pitchFamily="34" charset="0"/>
              </a:rPr>
              <a:t>Mochila: Proyecto migratorio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316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EFC251E-FF0D-43A6-87AE-4C6D06635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0362">
            <a:off x="3033990" y="2171789"/>
            <a:ext cx="6054033" cy="45405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703ECFE-EBCA-49CA-947B-B047EAE81F20}"/>
              </a:ext>
            </a:extLst>
          </p:cNvPr>
          <p:cNvSpPr txBox="1"/>
          <p:nvPr/>
        </p:nvSpPr>
        <p:spPr>
          <a:xfrm>
            <a:off x="638175" y="323850"/>
            <a:ext cx="7867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800" dirty="0">
                <a:latin typeface="Aharoni" panose="02010803020104030203" pitchFamily="2" charset="-79"/>
                <a:cs typeface="Aharoni" panose="02010803020104030203" pitchFamily="2" charset="-79"/>
              </a:rPr>
              <a:t>2 </a:t>
            </a: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minutitos para anotar algo que me sugiera esto. 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TAL VEZ</a:t>
            </a:r>
            <a:r>
              <a:rPr lang="es-E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nos ocurran cosas parecidas,…..</a:t>
            </a:r>
          </a:p>
        </p:txBody>
      </p:sp>
    </p:spTree>
    <p:extLst>
      <p:ext uri="{BB962C8B-B14F-4D97-AF65-F5344CB8AC3E}">
        <p14:creationId xmlns:p14="http://schemas.microsoft.com/office/powerpoint/2010/main" val="994368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12d6c1a-9e6b-481d-95f7-4a1c1a69c8b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A3C4FDDC7F17441950A73FFA3BB20E5" ma:contentTypeVersion="16" ma:contentTypeDescription="Crear nuevo documento." ma:contentTypeScope="" ma:versionID="2d2584064e95513feee447e64beeab56">
  <xsd:schema xmlns:xsd="http://www.w3.org/2001/XMLSchema" xmlns:xs="http://www.w3.org/2001/XMLSchema" xmlns:p="http://schemas.microsoft.com/office/2006/metadata/properties" xmlns:ns3="c767b54e-1505-4d4d-9fe6-d3b1ccfcc5c3" xmlns:ns4="d12d6c1a-9e6b-481d-95f7-4a1c1a69c8b1" targetNamespace="http://schemas.microsoft.com/office/2006/metadata/properties" ma:root="true" ma:fieldsID="907a79a7d7ec80144543019beef76d74" ns3:_="" ns4:_="">
    <xsd:import namespace="c767b54e-1505-4d4d-9fe6-d3b1ccfcc5c3"/>
    <xsd:import namespace="d12d6c1a-9e6b-481d-95f7-4a1c1a69c8b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7b54e-1505-4d4d-9fe6-d3b1ccfcc5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2d6c1a-9e6b-481d-95f7-4a1c1a69c8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8EE715-BB14-4F4F-9F6F-6FD8313138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E6F892-C18E-436E-83DB-071E458F3286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d12d6c1a-9e6b-481d-95f7-4a1c1a69c8b1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c767b54e-1505-4d4d-9fe6-d3b1ccfcc5c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E23598B-8C11-41A0-973D-2681CA4DB3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7b54e-1505-4d4d-9fe6-d3b1ccfcc5c3"/>
    <ds:schemaRef ds:uri="d12d6c1a-9e6b-481d-95f7-4a1c1a69c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2063</TotalTime>
  <Words>439</Words>
  <Application>Microsoft Office PowerPoint</Application>
  <PresentationFormat>Presentación en pantalla (4:3)</PresentationFormat>
  <Paragraphs>100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5" baseType="lpstr">
      <vt:lpstr>Agency FB</vt:lpstr>
      <vt:lpstr>Aharoni</vt:lpstr>
      <vt:lpstr>Arial</vt:lpstr>
      <vt:lpstr>Calibri</vt:lpstr>
      <vt:lpstr>Calibri Light</vt:lpstr>
      <vt:lpstr>Candara</vt:lpstr>
      <vt:lpstr>Comic Sans MS</vt:lpstr>
      <vt:lpstr>Ink Free</vt:lpstr>
      <vt:lpstr>Lucida Sans</vt:lpstr>
      <vt:lpstr>Segoe Print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Paco Aperador</dc:creator>
  <cp:lastModifiedBy>Paco Aperador</cp:lastModifiedBy>
  <cp:revision>33</cp:revision>
  <dcterms:created xsi:type="dcterms:W3CDTF">2022-09-19T07:25:42Z</dcterms:created>
  <dcterms:modified xsi:type="dcterms:W3CDTF">2023-09-26T14:41:23Z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0x0101004A3C4FDDC7F17441950A73FFA3BB20E5</vt:lpwstr>
  </property>
</Properties>
</file>