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5143500" cx="9144000"/>
  <p:notesSz cx="6858000" cy="9144000"/>
  <p:embeddedFontLst>
    <p:embeddedFont>
      <p:font typeface="Playfair Display"/>
      <p:regular r:id="rId54"/>
      <p:bold r:id="rId55"/>
      <p:italic r:id="rId56"/>
      <p:boldItalic r:id="rId57"/>
    </p:embeddedFont>
    <p:embeddedFont>
      <p:font typeface="Lato"/>
      <p:regular r:id="rId58"/>
      <p:bold r:id="rId59"/>
      <p:italic r:id="rId60"/>
      <p:boldItalic r:id="rId61"/>
    </p:embeddedFont>
    <p:embeddedFont>
      <p:font typeface="Lexend Medium"/>
      <p:regular r:id="rId62"/>
      <p:bold r:id="rId63"/>
    </p:embeddedFont>
    <p:embeddedFont>
      <p:font typeface="Lexend"/>
      <p:regular r:id="rId64"/>
      <p:bold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6" roundtripDataSignature="AMtx7mhvyHSr5TZfyEgADY+6zk2jghZE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LexendMedium-regular.fntdata"/><Relationship Id="rId61" Type="http://schemas.openxmlformats.org/officeDocument/2006/relationships/font" Target="fonts/Lato-boldItalic.fntdata"/><Relationship Id="rId20" Type="http://schemas.openxmlformats.org/officeDocument/2006/relationships/slide" Target="slides/slide15.xml"/><Relationship Id="rId64" Type="http://schemas.openxmlformats.org/officeDocument/2006/relationships/font" Target="fonts/Lexend-regular.fntdata"/><Relationship Id="rId63" Type="http://schemas.openxmlformats.org/officeDocument/2006/relationships/font" Target="fonts/LexendMedium-bold.fntdata"/><Relationship Id="rId22" Type="http://schemas.openxmlformats.org/officeDocument/2006/relationships/slide" Target="slides/slide17.xml"/><Relationship Id="rId66" Type="http://customschemas.google.com/relationships/presentationmetadata" Target="metadata"/><Relationship Id="rId21" Type="http://schemas.openxmlformats.org/officeDocument/2006/relationships/slide" Target="slides/slide16.xml"/><Relationship Id="rId65" Type="http://schemas.openxmlformats.org/officeDocument/2006/relationships/font" Target="fonts/Lexend-bold.fnt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Lato-italic.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PlayfairDisplay-bold.fntdata"/><Relationship Id="rId10" Type="http://schemas.openxmlformats.org/officeDocument/2006/relationships/slide" Target="slides/slide5.xml"/><Relationship Id="rId54" Type="http://schemas.openxmlformats.org/officeDocument/2006/relationships/font" Target="fonts/PlayfairDisplay-regular.fntdata"/><Relationship Id="rId13" Type="http://schemas.openxmlformats.org/officeDocument/2006/relationships/slide" Target="slides/slide8.xml"/><Relationship Id="rId57" Type="http://schemas.openxmlformats.org/officeDocument/2006/relationships/font" Target="fonts/PlayfairDisplay-boldItalic.fntdata"/><Relationship Id="rId12" Type="http://schemas.openxmlformats.org/officeDocument/2006/relationships/slide" Target="slides/slide7.xml"/><Relationship Id="rId56" Type="http://schemas.openxmlformats.org/officeDocument/2006/relationships/font" Target="fonts/PlayfairDisplay-italic.fntdata"/><Relationship Id="rId15" Type="http://schemas.openxmlformats.org/officeDocument/2006/relationships/slide" Target="slides/slide10.xml"/><Relationship Id="rId59" Type="http://schemas.openxmlformats.org/officeDocument/2006/relationships/font" Target="fonts/Lato-bold.fntdata"/><Relationship Id="rId14" Type="http://schemas.openxmlformats.org/officeDocument/2006/relationships/slide" Target="slides/slide9.xml"/><Relationship Id="rId58" Type="http://schemas.openxmlformats.org/officeDocument/2006/relationships/font" Target="fonts/Lato-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697caa56c1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3697caa56c1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97caa56c1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3697caa56c1_1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97caa56c1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3697caa56c1_1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697caa56c1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g3697caa56c1_1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97caa56c1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3697caa56c1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697caa56c1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3697caa56c1_1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697caa56c1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3697caa56c1_1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697caa56c1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g3697caa56c1_1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697caa56c1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3697caa56c1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97caa56c1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g3697caa56c1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697caa56c1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697caa56c1_1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697caa56c1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3697caa56c1_1_1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697caa56c1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3697caa56c1_1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97caa56c1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g3697caa56c1_1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697caa56c1_1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3697caa56c1_1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697caa56c1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3697caa56c1_1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697caa56c1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697caa56c1_1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697caa56c1_1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3697caa56c1_1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697caa56c1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3697caa56c1_1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697caa56c1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3697caa56c1_1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697caa56c1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3697caa56c1_1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697caa56c1_1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3697caa56c1_1_2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697caa56c1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3697caa56c1_1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697caa56c1_1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g3697caa56c1_1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697caa56c1_1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g3697caa56c1_1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697caa56c1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3697caa56c1_1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697caa56c1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3697caa56c1_1_2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697caa56c1_1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3697caa56c1_1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697caa56c1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g3697caa56c1_1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697caa56c1_1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3697caa56c1_1_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697caa56c1_1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3697caa56c1_1_3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697caa56c1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3697caa56c1_1_3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697caa56c1_1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3697caa56c1_1_3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3697caa56c1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g3697caa56c1_1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697caa56c1_1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g3697caa56c1_1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97caa56c1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3697caa56c1_1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697caa56c1_1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g3697caa56c1_1_3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697caa56c1_1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3697caa56c1_1_3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97caa56c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697caa56c1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697caa56c1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3697caa56c1_1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97caa56c1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3697caa56c1_1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697caa56c1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3697caa56c1_1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47"/>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7"/>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2" name="Google Shape;12;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 name="Google Shape;13;p4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700"/>
              <a:buFont typeface="Arial"/>
              <a:buNone/>
              <a:defRPr b="1" i="0" sz="17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56"/>
          <p:cNvSpPr txBox="1"/>
          <p:nvPr>
            <p:ph hasCustomPrompt="1" type="title"/>
          </p:nvPr>
        </p:nvSpPr>
        <p:spPr>
          <a:xfrm>
            <a:off x="311700" y="1233100"/>
            <a:ext cx="8520600" cy="16101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0000"/>
              <a:buFont typeface="Lato"/>
              <a:buNone/>
              <a:defRPr sz="10000">
                <a:latin typeface="Lato"/>
                <a:ea typeface="Lato"/>
                <a:cs typeface="Lato"/>
                <a:sym typeface="Lato"/>
              </a:defRPr>
            </a:lvl1pPr>
            <a:lvl2pPr lvl="1" algn="ctr">
              <a:lnSpc>
                <a:spcPct val="100000"/>
              </a:lnSpc>
              <a:spcBef>
                <a:spcPts val="0"/>
              </a:spcBef>
              <a:spcAft>
                <a:spcPts val="0"/>
              </a:spcAft>
              <a:buSzPts val="10000"/>
              <a:buFont typeface="Lato"/>
              <a:buNone/>
              <a:defRPr sz="10000">
                <a:latin typeface="Lato"/>
                <a:ea typeface="Lato"/>
                <a:cs typeface="Lato"/>
                <a:sym typeface="Lato"/>
              </a:defRPr>
            </a:lvl2pPr>
            <a:lvl3pPr lvl="2" algn="ctr">
              <a:lnSpc>
                <a:spcPct val="100000"/>
              </a:lnSpc>
              <a:spcBef>
                <a:spcPts val="0"/>
              </a:spcBef>
              <a:spcAft>
                <a:spcPts val="0"/>
              </a:spcAft>
              <a:buSzPts val="10000"/>
              <a:buFont typeface="Lato"/>
              <a:buNone/>
              <a:defRPr sz="10000">
                <a:latin typeface="Lato"/>
                <a:ea typeface="Lato"/>
                <a:cs typeface="Lato"/>
                <a:sym typeface="Lato"/>
              </a:defRPr>
            </a:lvl3pPr>
            <a:lvl4pPr lvl="3" algn="ctr">
              <a:lnSpc>
                <a:spcPct val="100000"/>
              </a:lnSpc>
              <a:spcBef>
                <a:spcPts val="0"/>
              </a:spcBef>
              <a:spcAft>
                <a:spcPts val="0"/>
              </a:spcAft>
              <a:buSzPts val="10000"/>
              <a:buFont typeface="Lato"/>
              <a:buNone/>
              <a:defRPr sz="10000">
                <a:latin typeface="Lato"/>
                <a:ea typeface="Lato"/>
                <a:cs typeface="Lato"/>
                <a:sym typeface="Lato"/>
              </a:defRPr>
            </a:lvl4pPr>
            <a:lvl5pPr lvl="4" algn="ctr">
              <a:lnSpc>
                <a:spcPct val="100000"/>
              </a:lnSpc>
              <a:spcBef>
                <a:spcPts val="0"/>
              </a:spcBef>
              <a:spcAft>
                <a:spcPts val="0"/>
              </a:spcAft>
              <a:buSzPts val="10000"/>
              <a:buFont typeface="Lato"/>
              <a:buNone/>
              <a:defRPr sz="10000">
                <a:latin typeface="Lato"/>
                <a:ea typeface="Lato"/>
                <a:cs typeface="Lato"/>
                <a:sym typeface="Lato"/>
              </a:defRPr>
            </a:lvl5pPr>
            <a:lvl6pPr lvl="5" algn="ctr">
              <a:lnSpc>
                <a:spcPct val="100000"/>
              </a:lnSpc>
              <a:spcBef>
                <a:spcPts val="0"/>
              </a:spcBef>
              <a:spcAft>
                <a:spcPts val="0"/>
              </a:spcAft>
              <a:buSzPts val="10000"/>
              <a:buFont typeface="Lato"/>
              <a:buNone/>
              <a:defRPr sz="10000">
                <a:latin typeface="Lato"/>
                <a:ea typeface="Lato"/>
                <a:cs typeface="Lato"/>
                <a:sym typeface="Lato"/>
              </a:defRPr>
            </a:lvl6pPr>
            <a:lvl7pPr lvl="6" algn="ctr">
              <a:lnSpc>
                <a:spcPct val="100000"/>
              </a:lnSpc>
              <a:spcBef>
                <a:spcPts val="0"/>
              </a:spcBef>
              <a:spcAft>
                <a:spcPts val="0"/>
              </a:spcAft>
              <a:buSzPts val="10000"/>
              <a:buFont typeface="Lato"/>
              <a:buNone/>
              <a:defRPr sz="10000">
                <a:latin typeface="Lato"/>
                <a:ea typeface="Lato"/>
                <a:cs typeface="Lato"/>
                <a:sym typeface="Lato"/>
              </a:defRPr>
            </a:lvl7pPr>
            <a:lvl8pPr lvl="7" algn="ctr">
              <a:lnSpc>
                <a:spcPct val="100000"/>
              </a:lnSpc>
              <a:spcBef>
                <a:spcPts val="0"/>
              </a:spcBef>
              <a:spcAft>
                <a:spcPts val="0"/>
              </a:spcAft>
              <a:buSzPts val="10000"/>
              <a:buFont typeface="Lato"/>
              <a:buNone/>
              <a:defRPr sz="10000">
                <a:latin typeface="Lato"/>
                <a:ea typeface="Lato"/>
                <a:cs typeface="Lato"/>
                <a:sym typeface="Lato"/>
              </a:defRPr>
            </a:lvl8pPr>
            <a:lvl9pPr lvl="8" algn="ctr">
              <a:lnSpc>
                <a:spcPct val="100000"/>
              </a:lnSpc>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56"/>
          <p:cNvSpPr txBox="1"/>
          <p:nvPr>
            <p:ph idx="1" type="body"/>
          </p:nvPr>
        </p:nvSpPr>
        <p:spPr>
          <a:xfrm>
            <a:off x="311700" y="29194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2" name="Google Shape;52;p5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5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 name="Shape 14"/>
        <p:cNvGrpSpPr/>
        <p:nvPr/>
      </p:nvGrpSpPr>
      <p:grpSpPr>
        <a:xfrm>
          <a:off x="0" y="0"/>
          <a:ext cx="0" cy="0"/>
          <a:chOff x="0" y="0"/>
          <a:chExt cx="0" cy="0"/>
        </a:xfrm>
      </p:grpSpPr>
      <p:sp>
        <p:nvSpPr>
          <p:cNvPr id="15" name="Google Shape;15;p48"/>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16" name="Google Shape;16;p4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9"/>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9"/>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9"/>
          <p:cNvSpPr txBox="1"/>
          <p:nvPr>
            <p:ph type="ctrTitle"/>
          </p:nvPr>
        </p:nvSpPr>
        <p:spPr>
          <a:xfrm>
            <a:off x="3096250" y="1627200"/>
            <a:ext cx="2951400" cy="15843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21" name="Google Shape;21;p49"/>
          <p:cNvSpPr txBox="1"/>
          <p:nvPr>
            <p:ph idx="1" type="subTitle"/>
          </p:nvPr>
        </p:nvSpPr>
        <p:spPr>
          <a:xfrm>
            <a:off x="3096363" y="3266930"/>
            <a:ext cx="2951400" cy="7014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22" name="Google Shape;22;p4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3" name="Shape 23"/>
        <p:cNvGrpSpPr/>
        <p:nvPr/>
      </p:nvGrpSpPr>
      <p:grpSpPr>
        <a:xfrm>
          <a:off x="0" y="0"/>
          <a:ext cx="0" cy="0"/>
          <a:chOff x="0" y="0"/>
          <a:chExt cx="0" cy="0"/>
        </a:xfrm>
      </p:grpSpPr>
      <p:sp>
        <p:nvSpPr>
          <p:cNvPr id="24" name="Google Shape;24;p50"/>
          <p:cNvSpPr txBox="1"/>
          <p:nvPr>
            <p:ph type="title"/>
          </p:nvPr>
        </p:nvSpPr>
        <p:spPr>
          <a:xfrm>
            <a:off x="509550" y="1423875"/>
            <a:ext cx="8124900" cy="1798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25" name="Google Shape;25;p5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p:txBody>
      </p:sp>
      <p:sp>
        <p:nvSpPr>
          <p:cNvPr id="28" name="Google Shape;28;p5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5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5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5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52"/>
          <p:cNvSpPr txBox="1"/>
          <p:nvPr>
            <p:ph idx="1" type="body"/>
          </p:nvPr>
        </p:nvSpPr>
        <p:spPr>
          <a:xfrm>
            <a:off x="311700" y="1391378"/>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p5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53"/>
          <p:cNvSpPr txBox="1"/>
          <p:nvPr>
            <p:ph type="title"/>
          </p:nvPr>
        </p:nvSpPr>
        <p:spPr>
          <a:xfrm>
            <a:off x="490250" y="526350"/>
            <a:ext cx="56187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l">
              <a:lnSpc>
                <a:spcPct val="100000"/>
              </a:lnSpc>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5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4"/>
          <p:cNvSpPr txBox="1"/>
          <p:nvPr>
            <p:ph type="title"/>
          </p:nvPr>
        </p:nvSpPr>
        <p:spPr>
          <a:xfrm>
            <a:off x="265500" y="1107950"/>
            <a:ext cx="4045200" cy="1683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54"/>
          <p:cNvSpPr txBox="1"/>
          <p:nvPr>
            <p:ph idx="1" type="subTitle"/>
          </p:nvPr>
        </p:nvSpPr>
        <p:spPr>
          <a:xfrm>
            <a:off x="265500" y="2845201"/>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5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5"/>
          <p:cNvSpPr txBox="1"/>
          <p:nvPr>
            <p:ph idx="1" type="body"/>
          </p:nvPr>
        </p:nvSpPr>
        <p:spPr>
          <a:xfrm>
            <a:off x="319500" y="423057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7" name="Google Shape;47;p5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4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1pPr>
            <a:lvl2pPr lvl="1"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2pPr>
            <a:lvl3pPr lvl="2"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3pPr>
            <a:lvl4pPr lvl="3"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4pPr>
            <a:lvl5pPr lvl="4"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5pPr>
            <a:lvl6pPr lvl="5"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6pPr>
            <a:lvl7pPr lvl="6"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7pPr>
            <a:lvl8pPr lvl="7"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8pPr>
            <a:lvl9pPr lvl="8" marR="0" rtl="0" algn="l">
              <a:lnSpc>
                <a:spcPct val="100000"/>
              </a:lnSpc>
              <a:spcBef>
                <a:spcPts val="0"/>
              </a:spcBef>
              <a:spcAft>
                <a:spcPts val="0"/>
              </a:spcAft>
              <a:buClr>
                <a:schemeClr val="dk1"/>
              </a:buClr>
              <a:buSzPts val="3200"/>
              <a:buFont typeface="Playfair Display"/>
              <a:buNone/>
              <a:defRPr b="1" i="0" sz="3200" u="none" cap="none" strike="noStrike">
                <a:solidFill>
                  <a:schemeClr val="dk1"/>
                </a:solidFill>
                <a:latin typeface="Playfair Display"/>
                <a:ea typeface="Playfair Display"/>
                <a:cs typeface="Playfair Display"/>
                <a:sym typeface="Playfair Display"/>
              </a:defRPr>
            </a:lvl9pPr>
          </a:lstStyle>
          <a:p/>
        </p:txBody>
      </p:sp>
      <p:sp>
        <p:nvSpPr>
          <p:cNvPr id="7" name="Google Shape;7;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4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4.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4.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4.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4.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4.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58" name="Shape 58"/>
        <p:cNvGrpSpPr/>
        <p:nvPr/>
      </p:nvGrpSpPr>
      <p:grpSpPr>
        <a:xfrm>
          <a:off x="0" y="0"/>
          <a:ext cx="0" cy="0"/>
          <a:chOff x="0" y="0"/>
          <a:chExt cx="0" cy="0"/>
        </a:xfrm>
      </p:grpSpPr>
      <p:sp>
        <p:nvSpPr>
          <p:cNvPr id="59" name="Google Shape;59;p1"/>
          <p:cNvSpPr txBox="1"/>
          <p:nvPr>
            <p:ph type="title"/>
          </p:nvPr>
        </p:nvSpPr>
        <p:spPr>
          <a:xfrm>
            <a:off x="-177625" y="1273250"/>
            <a:ext cx="5220000" cy="3066900"/>
          </a:xfrm>
          <a:prstGeom prst="rect">
            <a:avLst/>
          </a:prstGeom>
          <a:noFill/>
          <a:ln>
            <a:noFill/>
          </a:ln>
        </p:spPr>
        <p:txBody>
          <a:bodyPr anchorCtr="0" anchor="t" bIns="91425" lIns="91425" spcFirstLastPara="1" rIns="91425" wrap="square" tIns="91425">
            <a:noAutofit/>
          </a:bodyPr>
          <a:lstStyle/>
          <a:p>
            <a:pPr indent="0" lvl="0" marL="0" rtl="0" algn="ctr">
              <a:lnSpc>
                <a:spcPct val="108000"/>
              </a:lnSpc>
              <a:spcBef>
                <a:spcPts val="1200"/>
              </a:spcBef>
              <a:spcAft>
                <a:spcPts val="0"/>
              </a:spcAft>
              <a:buSzPts val="990"/>
              <a:buNone/>
            </a:pPr>
            <a:r>
              <a:rPr lang="es" sz="2920">
                <a:solidFill>
                  <a:srgbClr val="F55E61"/>
                </a:solidFill>
                <a:latin typeface="Arial"/>
                <a:ea typeface="Arial"/>
                <a:cs typeface="Arial"/>
                <a:sym typeface="Arial"/>
              </a:rPr>
              <a:t>EL ARTE DE ESCUCHAR:</a:t>
            </a:r>
            <a:r>
              <a:rPr lang="es" sz="3020">
                <a:solidFill>
                  <a:srgbClr val="F55E61"/>
                </a:solidFill>
                <a:latin typeface="Arial"/>
                <a:ea typeface="Arial"/>
                <a:cs typeface="Arial"/>
                <a:sym typeface="Arial"/>
              </a:rPr>
              <a:t> </a:t>
            </a:r>
            <a:endParaRPr sz="3020">
              <a:solidFill>
                <a:srgbClr val="F55E61"/>
              </a:solidFill>
              <a:latin typeface="Arial"/>
              <a:ea typeface="Arial"/>
              <a:cs typeface="Arial"/>
              <a:sym typeface="Arial"/>
            </a:endParaRPr>
          </a:p>
          <a:p>
            <a:pPr indent="0" lvl="0" marL="0" rtl="0" algn="ctr">
              <a:lnSpc>
                <a:spcPct val="108000"/>
              </a:lnSpc>
              <a:spcBef>
                <a:spcPts val="1200"/>
              </a:spcBef>
              <a:spcAft>
                <a:spcPts val="800"/>
              </a:spcAft>
              <a:buSzPts val="990"/>
              <a:buNone/>
            </a:pPr>
            <a:r>
              <a:rPr lang="es" sz="3020">
                <a:solidFill>
                  <a:srgbClr val="F55E61"/>
                </a:solidFill>
                <a:latin typeface="Arial"/>
                <a:ea typeface="Arial"/>
                <a:cs typeface="Arial"/>
                <a:sym typeface="Arial"/>
              </a:rPr>
              <a:t>CLAVES PARA ACOMPAÑAR</a:t>
            </a:r>
            <a:endParaRPr sz="2680">
              <a:solidFill>
                <a:srgbClr val="F55E61"/>
              </a:solidFill>
            </a:endParaRPr>
          </a:p>
        </p:txBody>
      </p:sp>
      <p:pic>
        <p:nvPicPr>
          <p:cNvPr id="60" name="Google Shape;60;p1"/>
          <p:cNvPicPr preferRelativeResize="0"/>
          <p:nvPr/>
        </p:nvPicPr>
        <p:blipFill rotWithShape="1">
          <a:blip r:embed="rId3">
            <a:alphaModFix/>
          </a:blip>
          <a:srcRect b="0" l="0" r="0" t="0"/>
          <a:stretch/>
        </p:blipFill>
        <p:spPr>
          <a:xfrm>
            <a:off x="4994575" y="595525"/>
            <a:ext cx="3515300" cy="3515300"/>
          </a:xfrm>
          <a:prstGeom prst="rect">
            <a:avLst/>
          </a:prstGeom>
          <a:noFill/>
          <a:ln>
            <a:noFill/>
          </a:ln>
        </p:spPr>
      </p:pic>
      <p:sp>
        <p:nvSpPr>
          <p:cNvPr id="61" name="Google Shape;61;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19" name="Shape 119"/>
        <p:cNvGrpSpPr/>
        <p:nvPr/>
      </p:nvGrpSpPr>
      <p:grpSpPr>
        <a:xfrm>
          <a:off x="0" y="0"/>
          <a:ext cx="0" cy="0"/>
          <a:chOff x="0" y="0"/>
          <a:chExt cx="0" cy="0"/>
        </a:xfrm>
      </p:grpSpPr>
      <p:sp>
        <p:nvSpPr>
          <p:cNvPr id="120" name="Google Shape;120;g3697caa56c1_1_30"/>
          <p:cNvSpPr txBox="1"/>
          <p:nvPr>
            <p:ph idx="1" type="body"/>
          </p:nvPr>
        </p:nvSpPr>
        <p:spPr>
          <a:xfrm>
            <a:off x="277625" y="765725"/>
            <a:ext cx="4539300" cy="3834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Llevó al gran público la idea de que el cociente Intelectual (CI) no es el único ni el principal predictor del éxito en la vida.</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21" name="Google Shape;121;g3697caa56c1_1_3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122" name="Google Shape;122;g3697caa56c1_1_30"/>
          <p:cNvPicPr preferRelativeResize="0"/>
          <p:nvPr/>
        </p:nvPicPr>
        <p:blipFill>
          <a:blip r:embed="rId3">
            <a:alphaModFix/>
          </a:blip>
          <a:stretch>
            <a:fillRect/>
          </a:stretch>
        </p:blipFill>
        <p:spPr>
          <a:xfrm>
            <a:off x="4982300" y="601000"/>
            <a:ext cx="1708700" cy="2569900"/>
          </a:xfrm>
          <a:prstGeom prst="rect">
            <a:avLst/>
          </a:prstGeom>
          <a:noFill/>
          <a:ln>
            <a:noFill/>
          </a:ln>
        </p:spPr>
      </p:pic>
      <p:pic>
        <p:nvPicPr>
          <p:cNvPr id="123" name="Google Shape;123;g3697caa56c1_1_30"/>
          <p:cNvPicPr preferRelativeResize="0"/>
          <p:nvPr/>
        </p:nvPicPr>
        <p:blipFill>
          <a:blip r:embed="rId4">
            <a:alphaModFix/>
          </a:blip>
          <a:stretch>
            <a:fillRect/>
          </a:stretch>
        </p:blipFill>
        <p:spPr>
          <a:xfrm>
            <a:off x="6527450" y="1046475"/>
            <a:ext cx="2511499" cy="3554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27" name="Shape 127"/>
        <p:cNvGrpSpPr/>
        <p:nvPr/>
      </p:nvGrpSpPr>
      <p:grpSpPr>
        <a:xfrm>
          <a:off x="0" y="0"/>
          <a:ext cx="0" cy="0"/>
          <a:chOff x="0" y="0"/>
          <a:chExt cx="0" cy="0"/>
        </a:xfrm>
      </p:grpSpPr>
      <p:sp>
        <p:nvSpPr>
          <p:cNvPr id="128" name="Google Shape;128;g3697caa56c1_1_38"/>
          <p:cNvSpPr txBox="1"/>
          <p:nvPr>
            <p:ph idx="1" type="body"/>
          </p:nvPr>
        </p:nvSpPr>
        <p:spPr>
          <a:xfrm>
            <a:off x="277625" y="765725"/>
            <a:ext cx="8017200" cy="3834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200">
                <a:solidFill>
                  <a:srgbClr val="6E5656"/>
                </a:solidFill>
                <a:latin typeface="Lexend Medium"/>
                <a:ea typeface="Lexend Medium"/>
                <a:cs typeface="Lexend Medium"/>
                <a:sym typeface="Lexend Medium"/>
              </a:rPr>
              <a:t>Según él, las habilidades emocionales y sociales- como el autocontrol, la empatía, la automotivación y las habilidades interpersonales son igual o más importantes que las capacidades cognitivas.</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29" name="Google Shape;129;g3697caa56c1_1_3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33" name="Shape 133"/>
        <p:cNvGrpSpPr/>
        <p:nvPr/>
      </p:nvGrpSpPr>
      <p:grpSpPr>
        <a:xfrm>
          <a:off x="0" y="0"/>
          <a:ext cx="0" cy="0"/>
          <a:chOff x="0" y="0"/>
          <a:chExt cx="0" cy="0"/>
        </a:xfrm>
      </p:grpSpPr>
      <p:sp>
        <p:nvSpPr>
          <p:cNvPr id="134" name="Google Shape;134;g3697caa56c1_1_46"/>
          <p:cNvSpPr txBox="1"/>
          <p:nvPr>
            <p:ph idx="1" type="body"/>
          </p:nvPr>
        </p:nvSpPr>
        <p:spPr>
          <a:xfrm>
            <a:off x="275100" y="61025"/>
            <a:ext cx="8593800" cy="1921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Cuando tenemos un CI emocional adecuado (gestión emocional) , somos competentes en estas habilidades.</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sp>
        <p:nvSpPr>
          <p:cNvPr id="135" name="Google Shape;135;g3697caa56c1_1_4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136" name="Google Shape;136;g3697caa56c1_1_46"/>
          <p:cNvPicPr preferRelativeResize="0"/>
          <p:nvPr/>
        </p:nvPicPr>
        <p:blipFill>
          <a:blip r:embed="rId3">
            <a:alphaModFix/>
          </a:blip>
          <a:stretch>
            <a:fillRect/>
          </a:stretch>
        </p:blipFill>
        <p:spPr>
          <a:xfrm>
            <a:off x="201875" y="1559000"/>
            <a:ext cx="4141433" cy="3121999"/>
          </a:xfrm>
          <a:prstGeom prst="rect">
            <a:avLst/>
          </a:prstGeom>
          <a:noFill/>
          <a:ln>
            <a:noFill/>
          </a:ln>
        </p:spPr>
      </p:pic>
      <p:pic>
        <p:nvPicPr>
          <p:cNvPr id="137" name="Google Shape;137;g3697caa56c1_1_46"/>
          <p:cNvPicPr preferRelativeResize="0"/>
          <p:nvPr/>
        </p:nvPicPr>
        <p:blipFill>
          <a:blip r:embed="rId4">
            <a:alphaModFix/>
          </a:blip>
          <a:stretch>
            <a:fillRect/>
          </a:stretch>
        </p:blipFill>
        <p:spPr>
          <a:xfrm>
            <a:off x="4535375" y="1559001"/>
            <a:ext cx="4373725" cy="3122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41" name="Shape 141"/>
        <p:cNvGrpSpPr/>
        <p:nvPr/>
      </p:nvGrpSpPr>
      <p:grpSpPr>
        <a:xfrm>
          <a:off x="0" y="0"/>
          <a:ext cx="0" cy="0"/>
          <a:chOff x="0" y="0"/>
          <a:chExt cx="0" cy="0"/>
        </a:xfrm>
      </p:grpSpPr>
      <p:sp>
        <p:nvSpPr>
          <p:cNvPr id="142" name="Google Shape;142;g3697caa56c1_1_54"/>
          <p:cNvSpPr txBox="1"/>
          <p:nvPr>
            <p:ph idx="1" type="body"/>
          </p:nvPr>
        </p:nvSpPr>
        <p:spPr>
          <a:xfrm>
            <a:off x="478950" y="1314850"/>
            <a:ext cx="7870800" cy="3631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Es la capacidad de reconocer y comprender nuestras propias emociones, estados de ánimo y motivaciones, y cómo éstos influyen en nuestro comportamiento.</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43" name="Google Shape;143;g3697caa56c1_1_5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44" name="Google Shape;144;g3697caa56c1_1_54"/>
          <p:cNvSpPr txBox="1"/>
          <p:nvPr>
            <p:ph idx="1" type="body"/>
          </p:nvPr>
        </p:nvSpPr>
        <p:spPr>
          <a:xfrm>
            <a:off x="2034825" y="161700"/>
            <a:ext cx="4338000" cy="104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3200">
                <a:solidFill>
                  <a:schemeClr val="accent2"/>
                </a:solidFill>
                <a:latin typeface="Lexend"/>
                <a:ea typeface="Lexend"/>
                <a:cs typeface="Lexend"/>
                <a:sym typeface="Lexend"/>
              </a:rPr>
              <a:t>AUTOCONCIENCIA</a:t>
            </a:r>
            <a:endParaRPr b="1" sz="3200">
              <a:solidFill>
                <a:schemeClr val="accent2"/>
              </a:solidFill>
              <a:latin typeface="Lexend"/>
              <a:ea typeface="Lexend"/>
              <a:cs typeface="Lexend"/>
              <a:sym typeface="Lexend"/>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45" name="Google Shape;145;g3697caa56c1_1_54"/>
          <p:cNvPicPr preferRelativeResize="0"/>
          <p:nvPr/>
        </p:nvPicPr>
        <p:blipFill>
          <a:blip r:embed="rId3">
            <a:alphaModFix/>
          </a:blip>
          <a:stretch>
            <a:fillRect/>
          </a:stretch>
        </p:blipFill>
        <p:spPr>
          <a:xfrm>
            <a:off x="193950" y="161700"/>
            <a:ext cx="796075" cy="837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49" name="Shape 149"/>
        <p:cNvGrpSpPr/>
        <p:nvPr/>
      </p:nvGrpSpPr>
      <p:grpSpPr>
        <a:xfrm>
          <a:off x="0" y="0"/>
          <a:ext cx="0" cy="0"/>
          <a:chOff x="0" y="0"/>
          <a:chExt cx="0" cy="0"/>
        </a:xfrm>
      </p:grpSpPr>
      <p:sp>
        <p:nvSpPr>
          <p:cNvPr id="150" name="Google Shape;150;g3697caa56c1_1_6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51" name="Google Shape;151;g3697caa56c1_1_62"/>
          <p:cNvSpPr txBox="1"/>
          <p:nvPr>
            <p:ph idx="1" type="body"/>
          </p:nvPr>
        </p:nvSpPr>
        <p:spPr>
          <a:xfrm>
            <a:off x="300350" y="1990075"/>
            <a:ext cx="2455200" cy="2203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700">
                <a:solidFill>
                  <a:schemeClr val="accent2"/>
                </a:solidFill>
                <a:latin typeface="Lexend Medium"/>
                <a:ea typeface="Lexend Medium"/>
                <a:cs typeface="Lexend Medium"/>
                <a:sym typeface="Lexend Medium"/>
              </a:rPr>
              <a:t>Claves para desarrollarla:</a:t>
            </a:r>
            <a:endParaRPr sz="2700">
              <a:solidFill>
                <a:schemeClr val="accent2"/>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52" name="Google Shape;152;g3697caa56c1_1_62"/>
          <p:cNvPicPr preferRelativeResize="0"/>
          <p:nvPr/>
        </p:nvPicPr>
        <p:blipFill>
          <a:blip r:embed="rId3">
            <a:alphaModFix/>
          </a:blip>
          <a:stretch>
            <a:fillRect/>
          </a:stretch>
        </p:blipFill>
        <p:spPr>
          <a:xfrm>
            <a:off x="184800" y="170850"/>
            <a:ext cx="796075" cy="837250"/>
          </a:xfrm>
          <a:prstGeom prst="rect">
            <a:avLst/>
          </a:prstGeom>
          <a:noFill/>
          <a:ln>
            <a:noFill/>
          </a:ln>
        </p:spPr>
      </p:pic>
      <p:pic>
        <p:nvPicPr>
          <p:cNvPr id="153" name="Google Shape;153;g3697caa56c1_1_62"/>
          <p:cNvPicPr preferRelativeResize="0"/>
          <p:nvPr/>
        </p:nvPicPr>
        <p:blipFill>
          <a:blip r:embed="rId4">
            <a:alphaModFix/>
          </a:blip>
          <a:stretch>
            <a:fillRect/>
          </a:stretch>
        </p:blipFill>
        <p:spPr>
          <a:xfrm>
            <a:off x="3188651" y="700000"/>
            <a:ext cx="5604750" cy="3743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57" name="Shape 157"/>
        <p:cNvGrpSpPr/>
        <p:nvPr/>
      </p:nvGrpSpPr>
      <p:grpSpPr>
        <a:xfrm>
          <a:off x="0" y="0"/>
          <a:ext cx="0" cy="0"/>
          <a:chOff x="0" y="0"/>
          <a:chExt cx="0" cy="0"/>
        </a:xfrm>
      </p:grpSpPr>
      <p:sp>
        <p:nvSpPr>
          <p:cNvPr id="158" name="Google Shape;158;g3697caa56c1_1_70"/>
          <p:cNvSpPr txBox="1"/>
          <p:nvPr>
            <p:ph idx="1" type="body"/>
          </p:nvPr>
        </p:nvSpPr>
        <p:spPr>
          <a:xfrm>
            <a:off x="478950" y="1314850"/>
            <a:ext cx="7870800" cy="3631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Es la capacidad de manejar nuestras emociones, pensamientos y comportamientos de manera adecuada y flexible, especialmente en situaciones de estrés o conflicto.</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59" name="Google Shape;159;g3697caa56c1_1_7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60" name="Google Shape;160;g3697caa56c1_1_70"/>
          <p:cNvSpPr txBox="1"/>
          <p:nvPr>
            <p:ph idx="1" type="body"/>
          </p:nvPr>
        </p:nvSpPr>
        <p:spPr>
          <a:xfrm>
            <a:off x="2034825" y="161700"/>
            <a:ext cx="4696500" cy="104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3200">
                <a:solidFill>
                  <a:schemeClr val="accent2"/>
                </a:solidFill>
                <a:latin typeface="Lexend"/>
                <a:ea typeface="Lexend"/>
                <a:cs typeface="Lexend"/>
                <a:sym typeface="Lexend"/>
              </a:rPr>
              <a:t>AUTORREGULACIÓN</a:t>
            </a:r>
            <a:endParaRPr b="1" sz="3200">
              <a:solidFill>
                <a:schemeClr val="accent2"/>
              </a:solidFill>
              <a:latin typeface="Lexend"/>
              <a:ea typeface="Lexend"/>
              <a:cs typeface="Lexend"/>
              <a:sym typeface="Lexend"/>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61" name="Google Shape;161;g3697caa56c1_1_70"/>
          <p:cNvPicPr preferRelativeResize="0"/>
          <p:nvPr/>
        </p:nvPicPr>
        <p:blipFill>
          <a:blip r:embed="rId3">
            <a:alphaModFix/>
          </a:blip>
          <a:stretch>
            <a:fillRect/>
          </a:stretch>
        </p:blipFill>
        <p:spPr>
          <a:xfrm>
            <a:off x="248150" y="233975"/>
            <a:ext cx="747075" cy="78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65" name="Shape 165"/>
        <p:cNvGrpSpPr/>
        <p:nvPr/>
      </p:nvGrpSpPr>
      <p:grpSpPr>
        <a:xfrm>
          <a:off x="0" y="0"/>
          <a:ext cx="0" cy="0"/>
          <a:chOff x="0" y="0"/>
          <a:chExt cx="0" cy="0"/>
        </a:xfrm>
      </p:grpSpPr>
      <p:sp>
        <p:nvSpPr>
          <p:cNvPr id="166" name="Google Shape;166;g3697caa56c1_1_7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67" name="Google Shape;167;g3697caa56c1_1_77"/>
          <p:cNvSpPr txBox="1"/>
          <p:nvPr>
            <p:ph idx="1" type="body"/>
          </p:nvPr>
        </p:nvSpPr>
        <p:spPr>
          <a:xfrm>
            <a:off x="300350" y="1990075"/>
            <a:ext cx="2455200" cy="2203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700">
                <a:solidFill>
                  <a:schemeClr val="accent2"/>
                </a:solidFill>
                <a:latin typeface="Lexend Medium"/>
                <a:ea typeface="Lexend Medium"/>
                <a:cs typeface="Lexend Medium"/>
                <a:sym typeface="Lexend Medium"/>
              </a:rPr>
              <a:t>Claves para desarrollarla:</a:t>
            </a:r>
            <a:endParaRPr sz="2700">
              <a:solidFill>
                <a:schemeClr val="accent2"/>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68" name="Google Shape;168;g3697caa56c1_1_77"/>
          <p:cNvPicPr preferRelativeResize="0"/>
          <p:nvPr/>
        </p:nvPicPr>
        <p:blipFill>
          <a:blip r:embed="rId3">
            <a:alphaModFix/>
          </a:blip>
          <a:stretch>
            <a:fillRect/>
          </a:stretch>
        </p:blipFill>
        <p:spPr>
          <a:xfrm>
            <a:off x="2926025" y="1115750"/>
            <a:ext cx="5641325" cy="2799300"/>
          </a:xfrm>
          <a:prstGeom prst="rect">
            <a:avLst/>
          </a:prstGeom>
          <a:noFill/>
          <a:ln>
            <a:noFill/>
          </a:ln>
        </p:spPr>
      </p:pic>
      <p:pic>
        <p:nvPicPr>
          <p:cNvPr id="169" name="Google Shape;169;g3697caa56c1_1_77"/>
          <p:cNvPicPr preferRelativeResize="0"/>
          <p:nvPr/>
        </p:nvPicPr>
        <p:blipFill>
          <a:blip r:embed="rId4">
            <a:alphaModFix/>
          </a:blip>
          <a:stretch>
            <a:fillRect/>
          </a:stretch>
        </p:blipFill>
        <p:spPr>
          <a:xfrm>
            <a:off x="248150" y="233975"/>
            <a:ext cx="747075" cy="782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73" name="Shape 173"/>
        <p:cNvGrpSpPr/>
        <p:nvPr/>
      </p:nvGrpSpPr>
      <p:grpSpPr>
        <a:xfrm>
          <a:off x="0" y="0"/>
          <a:ext cx="0" cy="0"/>
          <a:chOff x="0" y="0"/>
          <a:chExt cx="0" cy="0"/>
        </a:xfrm>
      </p:grpSpPr>
      <p:sp>
        <p:nvSpPr>
          <p:cNvPr id="174" name="Google Shape;174;g3697caa56c1_1_88"/>
          <p:cNvSpPr txBox="1"/>
          <p:nvPr>
            <p:ph idx="1" type="body"/>
          </p:nvPr>
        </p:nvSpPr>
        <p:spPr>
          <a:xfrm>
            <a:off x="478950" y="1314850"/>
            <a:ext cx="7870800" cy="3631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Es la capacidad de manejar nuestras emociones, pensamientos y comportamientos de manera adecuada y flexible, especialmente en situaciones de estrés o conflicto.</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75" name="Google Shape;175;g3697caa56c1_1_8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76" name="Google Shape;176;g3697caa56c1_1_88"/>
          <p:cNvSpPr txBox="1"/>
          <p:nvPr>
            <p:ph idx="1" type="body"/>
          </p:nvPr>
        </p:nvSpPr>
        <p:spPr>
          <a:xfrm>
            <a:off x="2034825" y="161700"/>
            <a:ext cx="4696500" cy="104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3200">
                <a:solidFill>
                  <a:schemeClr val="accent2"/>
                </a:solidFill>
                <a:latin typeface="Lexend"/>
                <a:ea typeface="Lexend"/>
                <a:cs typeface="Lexend"/>
                <a:sym typeface="Lexend"/>
              </a:rPr>
              <a:t>MOTIVACIÓN</a:t>
            </a:r>
            <a:endParaRPr b="1" sz="3200">
              <a:solidFill>
                <a:schemeClr val="accent2"/>
              </a:solidFill>
              <a:latin typeface="Lexend"/>
              <a:ea typeface="Lexend"/>
              <a:cs typeface="Lexend"/>
              <a:sym typeface="Lexend"/>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77" name="Google Shape;177;g3697caa56c1_1_88"/>
          <p:cNvPicPr preferRelativeResize="0"/>
          <p:nvPr/>
        </p:nvPicPr>
        <p:blipFill>
          <a:blip r:embed="rId3">
            <a:alphaModFix/>
          </a:blip>
          <a:stretch>
            <a:fillRect/>
          </a:stretch>
        </p:blipFill>
        <p:spPr>
          <a:xfrm>
            <a:off x="211100" y="161700"/>
            <a:ext cx="793975" cy="78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81" name="Shape 181"/>
        <p:cNvGrpSpPr/>
        <p:nvPr/>
      </p:nvGrpSpPr>
      <p:grpSpPr>
        <a:xfrm>
          <a:off x="0" y="0"/>
          <a:ext cx="0" cy="0"/>
          <a:chOff x="0" y="0"/>
          <a:chExt cx="0" cy="0"/>
        </a:xfrm>
      </p:grpSpPr>
      <p:sp>
        <p:nvSpPr>
          <p:cNvPr id="182" name="Google Shape;182;g3697caa56c1_1_9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83" name="Google Shape;183;g3697caa56c1_1_95"/>
          <p:cNvSpPr txBox="1"/>
          <p:nvPr>
            <p:ph idx="1" type="body"/>
          </p:nvPr>
        </p:nvSpPr>
        <p:spPr>
          <a:xfrm>
            <a:off x="300350" y="1990075"/>
            <a:ext cx="2455200" cy="2203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700">
                <a:solidFill>
                  <a:schemeClr val="accent2"/>
                </a:solidFill>
                <a:latin typeface="Lexend Medium"/>
                <a:ea typeface="Lexend Medium"/>
                <a:cs typeface="Lexend Medium"/>
                <a:sym typeface="Lexend Medium"/>
              </a:rPr>
              <a:t>Claves para desarrollarla:</a:t>
            </a:r>
            <a:endParaRPr sz="2700">
              <a:solidFill>
                <a:schemeClr val="accent2"/>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84" name="Google Shape;184;g3697caa56c1_1_95"/>
          <p:cNvPicPr preferRelativeResize="0"/>
          <p:nvPr/>
        </p:nvPicPr>
        <p:blipFill>
          <a:blip r:embed="rId3">
            <a:alphaModFix/>
          </a:blip>
          <a:stretch>
            <a:fillRect/>
          </a:stretch>
        </p:blipFill>
        <p:spPr>
          <a:xfrm>
            <a:off x="211100" y="161700"/>
            <a:ext cx="793975" cy="782375"/>
          </a:xfrm>
          <a:prstGeom prst="rect">
            <a:avLst/>
          </a:prstGeom>
          <a:noFill/>
          <a:ln>
            <a:noFill/>
          </a:ln>
        </p:spPr>
      </p:pic>
      <p:pic>
        <p:nvPicPr>
          <p:cNvPr id="185" name="Google Shape;185;g3697caa56c1_1_95"/>
          <p:cNvPicPr preferRelativeResize="0"/>
          <p:nvPr/>
        </p:nvPicPr>
        <p:blipFill>
          <a:blip r:embed="rId4">
            <a:alphaModFix/>
          </a:blip>
          <a:stretch>
            <a:fillRect/>
          </a:stretch>
        </p:blipFill>
        <p:spPr>
          <a:xfrm>
            <a:off x="2922350" y="1273635"/>
            <a:ext cx="5670974" cy="25962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89" name="Shape 189"/>
        <p:cNvGrpSpPr/>
        <p:nvPr/>
      </p:nvGrpSpPr>
      <p:grpSpPr>
        <a:xfrm>
          <a:off x="0" y="0"/>
          <a:ext cx="0" cy="0"/>
          <a:chOff x="0" y="0"/>
          <a:chExt cx="0" cy="0"/>
        </a:xfrm>
      </p:grpSpPr>
      <p:sp>
        <p:nvSpPr>
          <p:cNvPr id="190" name="Google Shape;190;g3697caa56c1_1_104"/>
          <p:cNvSpPr txBox="1"/>
          <p:nvPr>
            <p:ph idx="1" type="body"/>
          </p:nvPr>
        </p:nvSpPr>
        <p:spPr>
          <a:xfrm>
            <a:off x="478950" y="1314850"/>
            <a:ext cx="7870800" cy="3631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Es la capacidad de ponerse en el lugar del otro, entender sus emociones, necesidades y puntos de vista, incluso sin que lo expresen directamente.</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91" name="Google Shape;191;g3697caa56c1_1_10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92" name="Google Shape;192;g3697caa56c1_1_104"/>
          <p:cNvSpPr txBox="1"/>
          <p:nvPr>
            <p:ph idx="1" type="body"/>
          </p:nvPr>
        </p:nvSpPr>
        <p:spPr>
          <a:xfrm>
            <a:off x="2034825" y="161700"/>
            <a:ext cx="4696500" cy="104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3200">
                <a:solidFill>
                  <a:schemeClr val="accent2"/>
                </a:solidFill>
                <a:latin typeface="Lexend"/>
                <a:ea typeface="Lexend"/>
                <a:cs typeface="Lexend"/>
                <a:sym typeface="Lexend"/>
              </a:rPr>
              <a:t>EMPATÍA</a:t>
            </a:r>
            <a:endParaRPr b="1" sz="3200">
              <a:solidFill>
                <a:schemeClr val="accent2"/>
              </a:solidFill>
              <a:latin typeface="Lexend"/>
              <a:ea typeface="Lexend"/>
              <a:cs typeface="Lexend"/>
              <a:sym typeface="Lexend"/>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193" name="Google Shape;193;g3697caa56c1_1_104"/>
          <p:cNvPicPr preferRelativeResize="0"/>
          <p:nvPr/>
        </p:nvPicPr>
        <p:blipFill>
          <a:blip r:embed="rId3">
            <a:alphaModFix/>
          </a:blip>
          <a:stretch>
            <a:fillRect/>
          </a:stretch>
        </p:blipFill>
        <p:spPr>
          <a:xfrm>
            <a:off x="192550" y="161700"/>
            <a:ext cx="838707" cy="78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65" name="Shape 65"/>
        <p:cNvGrpSpPr/>
        <p:nvPr/>
      </p:nvGrpSpPr>
      <p:grpSpPr>
        <a:xfrm>
          <a:off x="0" y="0"/>
          <a:ext cx="0" cy="0"/>
          <a:chOff x="0" y="0"/>
          <a:chExt cx="0" cy="0"/>
        </a:xfrm>
      </p:grpSpPr>
      <p:sp>
        <p:nvSpPr>
          <p:cNvPr id="66" name="Google Shape;66;p2"/>
          <p:cNvSpPr txBox="1"/>
          <p:nvPr>
            <p:ph type="title"/>
          </p:nvPr>
        </p:nvSpPr>
        <p:spPr>
          <a:xfrm>
            <a:off x="213788" y="81125"/>
            <a:ext cx="8520600" cy="97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s" sz="5300"/>
              <a:t>SESIÓN</a:t>
            </a:r>
            <a:r>
              <a:rPr lang="es" sz="5300"/>
              <a:t> </a:t>
            </a:r>
            <a:r>
              <a:rPr lang="es" sz="6300"/>
              <a:t>6</a:t>
            </a:r>
            <a:endParaRPr sz="6300"/>
          </a:p>
        </p:txBody>
      </p:sp>
      <p:sp>
        <p:nvSpPr>
          <p:cNvPr id="67" name="Google Shape;67;p2"/>
          <p:cNvSpPr txBox="1"/>
          <p:nvPr>
            <p:ph idx="1" type="body"/>
          </p:nvPr>
        </p:nvSpPr>
        <p:spPr>
          <a:xfrm>
            <a:off x="311700" y="1096175"/>
            <a:ext cx="8520600" cy="576900"/>
          </a:xfrm>
          <a:prstGeom prst="rect">
            <a:avLst/>
          </a:prstGeom>
          <a:noFill/>
          <a:ln>
            <a:noFill/>
          </a:ln>
        </p:spPr>
        <p:txBody>
          <a:bodyPr anchorCtr="0" anchor="t" bIns="91425" lIns="91425" spcFirstLastPara="1" rIns="91425" wrap="square" tIns="91425">
            <a:noAutofit/>
          </a:bodyPr>
          <a:lstStyle/>
          <a:p>
            <a:pPr indent="0" lvl="0" marL="0" rtl="0" algn="ctr">
              <a:lnSpc>
                <a:spcPct val="98000"/>
              </a:lnSpc>
              <a:spcBef>
                <a:spcPts val="1200"/>
              </a:spcBef>
              <a:spcAft>
                <a:spcPts val="0"/>
              </a:spcAft>
              <a:buSzPts val="440"/>
              <a:buNone/>
            </a:pPr>
            <a:r>
              <a:rPr b="1" lang="es" sz="2000">
                <a:solidFill>
                  <a:srgbClr val="6E5656"/>
                </a:solidFill>
                <a:latin typeface="Arial"/>
                <a:ea typeface="Arial"/>
                <a:cs typeface="Arial"/>
                <a:sym typeface="Arial"/>
              </a:rPr>
              <a:t>LA </a:t>
            </a:r>
            <a:r>
              <a:rPr b="1" lang="es" sz="2000">
                <a:solidFill>
                  <a:srgbClr val="6E5656"/>
                </a:solidFill>
                <a:latin typeface="Arial"/>
                <a:ea typeface="Arial"/>
                <a:cs typeface="Arial"/>
                <a:sym typeface="Arial"/>
              </a:rPr>
              <a:t>GESTIÓN</a:t>
            </a:r>
            <a:r>
              <a:rPr b="1" lang="es" sz="2000">
                <a:solidFill>
                  <a:srgbClr val="6E5656"/>
                </a:solidFill>
                <a:latin typeface="Arial"/>
                <a:ea typeface="Arial"/>
                <a:cs typeface="Arial"/>
                <a:sym typeface="Arial"/>
              </a:rPr>
              <a:t> EMOCIONAL</a:t>
            </a:r>
            <a:endParaRPr sz="1840">
              <a:solidFill>
                <a:srgbClr val="000000"/>
              </a:solidFill>
              <a:latin typeface="Arial"/>
              <a:ea typeface="Arial"/>
              <a:cs typeface="Arial"/>
              <a:sym typeface="Arial"/>
            </a:endParaRPr>
          </a:p>
          <a:p>
            <a:pPr indent="0" lvl="0" marL="0" rtl="0" algn="ctr">
              <a:lnSpc>
                <a:spcPct val="98000"/>
              </a:lnSpc>
              <a:spcBef>
                <a:spcPts val="1200"/>
              </a:spcBef>
              <a:spcAft>
                <a:spcPts val="800"/>
              </a:spcAft>
              <a:buSzPts val="440"/>
              <a:buNone/>
            </a:pPr>
            <a:r>
              <a:t/>
            </a:r>
            <a:endParaRPr b="1" sz="800">
              <a:solidFill>
                <a:srgbClr val="6E5656"/>
              </a:solidFill>
              <a:latin typeface="Arial"/>
              <a:ea typeface="Arial"/>
              <a:cs typeface="Arial"/>
              <a:sym typeface="Arial"/>
            </a:endParaRPr>
          </a:p>
        </p:txBody>
      </p:sp>
      <p:sp>
        <p:nvSpPr>
          <p:cNvPr id="68" name="Google Shape;68;p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69" name="Google Shape;69;p2"/>
          <p:cNvPicPr preferRelativeResize="0"/>
          <p:nvPr/>
        </p:nvPicPr>
        <p:blipFill>
          <a:blip r:embed="rId3">
            <a:alphaModFix/>
          </a:blip>
          <a:stretch>
            <a:fillRect/>
          </a:stretch>
        </p:blipFill>
        <p:spPr>
          <a:xfrm>
            <a:off x="2880312" y="1962800"/>
            <a:ext cx="3383375" cy="2524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97" name="Shape 197"/>
        <p:cNvGrpSpPr/>
        <p:nvPr/>
      </p:nvGrpSpPr>
      <p:grpSpPr>
        <a:xfrm>
          <a:off x="0" y="0"/>
          <a:ext cx="0" cy="0"/>
          <a:chOff x="0" y="0"/>
          <a:chExt cx="0" cy="0"/>
        </a:xfrm>
      </p:grpSpPr>
      <p:sp>
        <p:nvSpPr>
          <p:cNvPr id="198" name="Google Shape;198;g3697caa56c1_1_11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199" name="Google Shape;199;g3697caa56c1_1_111"/>
          <p:cNvSpPr txBox="1"/>
          <p:nvPr>
            <p:ph idx="1" type="body"/>
          </p:nvPr>
        </p:nvSpPr>
        <p:spPr>
          <a:xfrm>
            <a:off x="300350" y="1990075"/>
            <a:ext cx="2455200" cy="2203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700">
                <a:solidFill>
                  <a:schemeClr val="accent2"/>
                </a:solidFill>
                <a:latin typeface="Lexend Medium"/>
                <a:ea typeface="Lexend Medium"/>
                <a:cs typeface="Lexend Medium"/>
                <a:sym typeface="Lexend Medium"/>
              </a:rPr>
              <a:t>Claves para desarrollarla:</a:t>
            </a:r>
            <a:endParaRPr sz="2700">
              <a:solidFill>
                <a:schemeClr val="accent2"/>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00" name="Google Shape;200;g3697caa56c1_1_111"/>
          <p:cNvPicPr preferRelativeResize="0"/>
          <p:nvPr/>
        </p:nvPicPr>
        <p:blipFill>
          <a:blip r:embed="rId3">
            <a:alphaModFix/>
          </a:blip>
          <a:stretch>
            <a:fillRect/>
          </a:stretch>
        </p:blipFill>
        <p:spPr>
          <a:xfrm>
            <a:off x="192550" y="161700"/>
            <a:ext cx="838707" cy="782375"/>
          </a:xfrm>
          <a:prstGeom prst="rect">
            <a:avLst/>
          </a:prstGeom>
          <a:noFill/>
          <a:ln>
            <a:noFill/>
          </a:ln>
        </p:spPr>
      </p:pic>
      <p:pic>
        <p:nvPicPr>
          <p:cNvPr id="201" name="Google Shape;201;g3697caa56c1_1_111"/>
          <p:cNvPicPr preferRelativeResize="0"/>
          <p:nvPr/>
        </p:nvPicPr>
        <p:blipFill>
          <a:blip r:embed="rId4">
            <a:alphaModFix/>
          </a:blip>
          <a:stretch>
            <a:fillRect/>
          </a:stretch>
        </p:blipFill>
        <p:spPr>
          <a:xfrm>
            <a:off x="2824525" y="1244125"/>
            <a:ext cx="5996075" cy="2876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05" name="Shape 205"/>
        <p:cNvGrpSpPr/>
        <p:nvPr/>
      </p:nvGrpSpPr>
      <p:grpSpPr>
        <a:xfrm>
          <a:off x="0" y="0"/>
          <a:ext cx="0" cy="0"/>
          <a:chOff x="0" y="0"/>
          <a:chExt cx="0" cy="0"/>
        </a:xfrm>
      </p:grpSpPr>
      <p:sp>
        <p:nvSpPr>
          <p:cNvPr id="206" name="Google Shape;206;g3697caa56c1_1_121"/>
          <p:cNvSpPr txBox="1"/>
          <p:nvPr>
            <p:ph idx="1" type="body"/>
          </p:nvPr>
        </p:nvSpPr>
        <p:spPr>
          <a:xfrm>
            <a:off x="393900" y="1443100"/>
            <a:ext cx="8356200" cy="3631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Son las capacidades que permiten comunicarse, relacionarse y trabajar eficazmente con los demás.</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207" name="Google Shape;207;g3697caa56c1_1_12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08" name="Google Shape;208;g3697caa56c1_1_121"/>
          <p:cNvSpPr txBox="1"/>
          <p:nvPr>
            <p:ph idx="1" type="body"/>
          </p:nvPr>
        </p:nvSpPr>
        <p:spPr>
          <a:xfrm>
            <a:off x="1235675" y="271450"/>
            <a:ext cx="7182300" cy="104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3200">
                <a:solidFill>
                  <a:schemeClr val="accent2"/>
                </a:solidFill>
                <a:latin typeface="Lexend"/>
                <a:ea typeface="Lexend"/>
                <a:cs typeface="Lexend"/>
                <a:sym typeface="Lexend"/>
              </a:rPr>
              <a:t>HABILIDADES SOCIALES</a:t>
            </a:r>
            <a:endParaRPr b="1" sz="3200">
              <a:solidFill>
                <a:schemeClr val="accent2"/>
              </a:solidFill>
              <a:latin typeface="Lexend"/>
              <a:ea typeface="Lexend"/>
              <a:cs typeface="Lexend"/>
              <a:sym typeface="Lexend"/>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09" name="Google Shape;209;g3697caa56c1_1_121"/>
          <p:cNvPicPr preferRelativeResize="0"/>
          <p:nvPr/>
        </p:nvPicPr>
        <p:blipFill>
          <a:blip r:embed="rId3">
            <a:alphaModFix/>
          </a:blip>
          <a:stretch>
            <a:fillRect/>
          </a:stretch>
        </p:blipFill>
        <p:spPr>
          <a:xfrm>
            <a:off x="164745" y="174395"/>
            <a:ext cx="838700" cy="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13" name="Shape 213"/>
        <p:cNvGrpSpPr/>
        <p:nvPr/>
      </p:nvGrpSpPr>
      <p:grpSpPr>
        <a:xfrm>
          <a:off x="0" y="0"/>
          <a:ext cx="0" cy="0"/>
          <a:chOff x="0" y="0"/>
          <a:chExt cx="0" cy="0"/>
        </a:xfrm>
      </p:grpSpPr>
      <p:sp>
        <p:nvSpPr>
          <p:cNvPr id="214" name="Google Shape;214;g3697caa56c1_1_12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15" name="Google Shape;215;g3697caa56c1_1_128"/>
          <p:cNvSpPr txBox="1"/>
          <p:nvPr>
            <p:ph idx="1" type="body"/>
          </p:nvPr>
        </p:nvSpPr>
        <p:spPr>
          <a:xfrm>
            <a:off x="300350" y="1990075"/>
            <a:ext cx="2455200" cy="2203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700">
                <a:solidFill>
                  <a:schemeClr val="accent2"/>
                </a:solidFill>
                <a:latin typeface="Lexend Medium"/>
                <a:ea typeface="Lexend Medium"/>
                <a:cs typeface="Lexend Medium"/>
                <a:sym typeface="Lexend Medium"/>
              </a:rPr>
              <a:t>Claves para desarrollarla:</a:t>
            </a:r>
            <a:endParaRPr sz="2700">
              <a:solidFill>
                <a:schemeClr val="accent2"/>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16" name="Google Shape;216;g3697caa56c1_1_128"/>
          <p:cNvPicPr preferRelativeResize="0"/>
          <p:nvPr/>
        </p:nvPicPr>
        <p:blipFill>
          <a:blip r:embed="rId3">
            <a:alphaModFix/>
          </a:blip>
          <a:stretch>
            <a:fillRect/>
          </a:stretch>
        </p:blipFill>
        <p:spPr>
          <a:xfrm>
            <a:off x="164745" y="174395"/>
            <a:ext cx="838700" cy="838700"/>
          </a:xfrm>
          <a:prstGeom prst="rect">
            <a:avLst/>
          </a:prstGeom>
          <a:noFill/>
          <a:ln>
            <a:noFill/>
          </a:ln>
        </p:spPr>
      </p:pic>
      <p:pic>
        <p:nvPicPr>
          <p:cNvPr id="217" name="Google Shape;217;g3697caa56c1_1_128"/>
          <p:cNvPicPr preferRelativeResize="0"/>
          <p:nvPr/>
        </p:nvPicPr>
        <p:blipFill>
          <a:blip r:embed="rId4">
            <a:alphaModFix/>
          </a:blip>
          <a:stretch>
            <a:fillRect/>
          </a:stretch>
        </p:blipFill>
        <p:spPr>
          <a:xfrm>
            <a:off x="2935775" y="1328863"/>
            <a:ext cx="5713150" cy="2485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21" name="Shape 221"/>
        <p:cNvGrpSpPr/>
        <p:nvPr/>
      </p:nvGrpSpPr>
      <p:grpSpPr>
        <a:xfrm>
          <a:off x="0" y="0"/>
          <a:ext cx="0" cy="0"/>
          <a:chOff x="0" y="0"/>
          <a:chExt cx="0" cy="0"/>
        </a:xfrm>
      </p:grpSpPr>
      <p:sp>
        <p:nvSpPr>
          <p:cNvPr id="222" name="Google Shape;222;g3697caa56c1_1_14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223" name="Google Shape;223;g3697caa56c1_1_142"/>
          <p:cNvPicPr preferRelativeResize="0"/>
          <p:nvPr/>
        </p:nvPicPr>
        <p:blipFill>
          <a:blip r:embed="rId3">
            <a:alphaModFix/>
          </a:blip>
          <a:stretch>
            <a:fillRect/>
          </a:stretch>
        </p:blipFill>
        <p:spPr>
          <a:xfrm>
            <a:off x="2663925" y="115325"/>
            <a:ext cx="3470739" cy="4838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27" name="Shape 227"/>
        <p:cNvGrpSpPr/>
        <p:nvPr/>
      </p:nvGrpSpPr>
      <p:grpSpPr>
        <a:xfrm>
          <a:off x="0" y="0"/>
          <a:ext cx="0" cy="0"/>
          <a:chOff x="0" y="0"/>
          <a:chExt cx="0" cy="0"/>
        </a:xfrm>
      </p:grpSpPr>
      <p:sp>
        <p:nvSpPr>
          <p:cNvPr id="228" name="Google Shape;228;g3697caa56c1_1_150"/>
          <p:cNvSpPr txBox="1"/>
          <p:nvPr>
            <p:ph type="title"/>
          </p:nvPr>
        </p:nvSpPr>
        <p:spPr>
          <a:xfrm>
            <a:off x="576525" y="477800"/>
            <a:ext cx="7737600" cy="1909500"/>
          </a:xfrm>
          <a:prstGeom prst="rect">
            <a:avLst/>
          </a:prstGeom>
          <a:noFill/>
          <a:ln>
            <a:noFill/>
          </a:ln>
        </p:spPr>
        <p:txBody>
          <a:bodyPr anchorCtr="0" anchor="t" bIns="91425" lIns="91425" spcFirstLastPara="1" rIns="91425" wrap="square" tIns="91425">
            <a:noAutofit/>
          </a:bodyPr>
          <a:lstStyle/>
          <a:p>
            <a:pPr indent="-488950" lvl="0" marL="457200" rtl="0" algn="l">
              <a:lnSpc>
                <a:spcPct val="108000"/>
              </a:lnSpc>
              <a:spcBef>
                <a:spcPts val="1200"/>
              </a:spcBef>
              <a:spcAft>
                <a:spcPts val="0"/>
              </a:spcAft>
              <a:buSzPts val="5480"/>
              <a:buAutoNum type="arabicPeriod" startAt="2"/>
            </a:pPr>
            <a:r>
              <a:rPr lang="es" sz="2320"/>
              <a:t>Un modelo de gestión emocional: la metáfora de los tres cajones del cerebro</a:t>
            </a:r>
            <a:endParaRPr sz="2320"/>
          </a:p>
          <a:p>
            <a:pPr indent="0" lvl="0" marL="0" rtl="0" algn="l">
              <a:lnSpc>
                <a:spcPct val="100000"/>
              </a:lnSpc>
              <a:spcBef>
                <a:spcPts val="800"/>
              </a:spcBef>
              <a:spcAft>
                <a:spcPts val="0"/>
              </a:spcAft>
              <a:buSzPts val="990"/>
              <a:buNone/>
            </a:pPr>
            <a:r>
              <a:t/>
            </a:r>
            <a:endParaRPr sz="3380"/>
          </a:p>
        </p:txBody>
      </p:sp>
      <p:sp>
        <p:nvSpPr>
          <p:cNvPr id="229" name="Google Shape;229;g3697caa56c1_1_15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marR="0" rtl="0" algn="r">
              <a:lnSpc>
                <a:spcPct val="100000"/>
              </a:lnSpc>
              <a:spcBef>
                <a:spcPts val="0"/>
              </a:spcBef>
              <a:spcAft>
                <a:spcPts val="0"/>
              </a:spcAft>
              <a:buSzPts val="1700"/>
              <a:buNone/>
            </a:pPr>
            <a:fld id="{00000000-1234-1234-1234-123412341234}" type="slidenum">
              <a:rPr b="1" lang="es" sz="1700"/>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33" name="Shape 233"/>
        <p:cNvGrpSpPr/>
        <p:nvPr/>
      </p:nvGrpSpPr>
      <p:grpSpPr>
        <a:xfrm>
          <a:off x="0" y="0"/>
          <a:ext cx="0" cy="0"/>
          <a:chOff x="0" y="0"/>
          <a:chExt cx="0" cy="0"/>
        </a:xfrm>
      </p:grpSpPr>
      <p:sp>
        <p:nvSpPr>
          <p:cNvPr id="234" name="Google Shape;234;g3697caa56c1_1_15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35" name="Google Shape;235;g3697caa56c1_1_157"/>
          <p:cNvSpPr txBox="1"/>
          <p:nvPr>
            <p:ph idx="1" type="body"/>
          </p:nvPr>
        </p:nvSpPr>
        <p:spPr>
          <a:xfrm>
            <a:off x="151375" y="543700"/>
            <a:ext cx="3762600" cy="3984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La gestión emocional estamos viendo como consiste en que “ los vecinos de abajo” se comuniquen con “los vecinos de arriba”</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36" name="Google Shape;236;g3697caa56c1_1_157"/>
          <p:cNvPicPr preferRelativeResize="0"/>
          <p:nvPr/>
        </p:nvPicPr>
        <p:blipFill>
          <a:blip r:embed="rId3">
            <a:alphaModFix/>
          </a:blip>
          <a:stretch>
            <a:fillRect/>
          </a:stretch>
        </p:blipFill>
        <p:spPr>
          <a:xfrm>
            <a:off x="4081363" y="720400"/>
            <a:ext cx="4857062" cy="3631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40" name="Shape 240"/>
        <p:cNvGrpSpPr/>
        <p:nvPr/>
      </p:nvGrpSpPr>
      <p:grpSpPr>
        <a:xfrm>
          <a:off x="0" y="0"/>
          <a:ext cx="0" cy="0"/>
          <a:chOff x="0" y="0"/>
          <a:chExt cx="0" cy="0"/>
        </a:xfrm>
      </p:grpSpPr>
      <p:sp>
        <p:nvSpPr>
          <p:cNvPr id="241" name="Google Shape;241;g3697caa56c1_1_16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42" name="Google Shape;242;g3697caa56c1_1_167"/>
          <p:cNvSpPr txBox="1"/>
          <p:nvPr>
            <p:ph idx="1" type="body"/>
          </p:nvPr>
        </p:nvSpPr>
        <p:spPr>
          <a:xfrm>
            <a:off x="188425" y="330550"/>
            <a:ext cx="4152000" cy="33270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Esta comunicación pasa por una zona que comunica a las zonas frontales de nuestro cerebro con determinadas zonas del cerebro emocional.</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43" name="Google Shape;243;g3697caa56c1_1_167"/>
          <p:cNvPicPr preferRelativeResize="0"/>
          <p:nvPr/>
        </p:nvPicPr>
        <p:blipFill>
          <a:blip r:embed="rId3">
            <a:alphaModFix/>
          </a:blip>
          <a:stretch>
            <a:fillRect/>
          </a:stretch>
        </p:blipFill>
        <p:spPr>
          <a:xfrm>
            <a:off x="4405312" y="552250"/>
            <a:ext cx="4449786" cy="332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47" name="Shape 247"/>
        <p:cNvGrpSpPr/>
        <p:nvPr/>
      </p:nvGrpSpPr>
      <p:grpSpPr>
        <a:xfrm>
          <a:off x="0" y="0"/>
          <a:ext cx="0" cy="0"/>
          <a:chOff x="0" y="0"/>
          <a:chExt cx="0" cy="0"/>
        </a:xfrm>
      </p:grpSpPr>
      <p:sp>
        <p:nvSpPr>
          <p:cNvPr id="248" name="Google Shape;248;g3697caa56c1_1_17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49" name="Google Shape;249;g3697caa56c1_1_177"/>
          <p:cNvSpPr txBox="1"/>
          <p:nvPr>
            <p:ph idx="1" type="body"/>
          </p:nvPr>
        </p:nvSpPr>
        <p:spPr>
          <a:xfrm>
            <a:off x="160625" y="154200"/>
            <a:ext cx="4411500" cy="4726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000">
                <a:solidFill>
                  <a:srgbClr val="6E5656"/>
                </a:solidFill>
                <a:latin typeface="Lexend Medium"/>
                <a:ea typeface="Lexend Medium"/>
                <a:cs typeface="Lexend Medium"/>
                <a:sym typeface="Lexend Medium"/>
              </a:rPr>
              <a:t>Sería como si en la zona delantera de la casa de nuestro cerebro, que correspondería a “ los vecinos de arriba” hubiera un “gran director de orquesta” Su cabeza y su cuerpo sería de naturaleza racional, estaría ubicado en el “piso de arriba” , controlaría y dirigiría el resto de vecinos del “piso de arriba” para que dieran una respuesta cognitiva lo más adecuada posible a lo que conviniese o se pidiera en un momento dado.</a:t>
            </a:r>
            <a:endParaRPr sz="2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pic>
        <p:nvPicPr>
          <p:cNvPr id="250" name="Google Shape;250;g3697caa56c1_1_177"/>
          <p:cNvPicPr preferRelativeResize="0"/>
          <p:nvPr/>
        </p:nvPicPr>
        <p:blipFill>
          <a:blip r:embed="rId3">
            <a:alphaModFix/>
          </a:blip>
          <a:stretch>
            <a:fillRect/>
          </a:stretch>
        </p:blipFill>
        <p:spPr>
          <a:xfrm>
            <a:off x="4525800" y="784675"/>
            <a:ext cx="4511998" cy="3169498"/>
          </a:xfrm>
          <a:prstGeom prst="rect">
            <a:avLst/>
          </a:prstGeom>
          <a:noFill/>
          <a:ln>
            <a:noFill/>
          </a:ln>
        </p:spPr>
      </p:pic>
      <p:pic>
        <p:nvPicPr>
          <p:cNvPr id="251" name="Google Shape;251;g3697caa56c1_1_177"/>
          <p:cNvPicPr preferRelativeResize="0"/>
          <p:nvPr/>
        </p:nvPicPr>
        <p:blipFill>
          <a:blip r:embed="rId4">
            <a:alphaModFix/>
          </a:blip>
          <a:stretch>
            <a:fillRect/>
          </a:stretch>
        </p:blipFill>
        <p:spPr>
          <a:xfrm>
            <a:off x="7782770" y="1642025"/>
            <a:ext cx="1154230" cy="892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55" name="Shape 255"/>
        <p:cNvGrpSpPr/>
        <p:nvPr/>
      </p:nvGrpSpPr>
      <p:grpSpPr>
        <a:xfrm>
          <a:off x="0" y="0"/>
          <a:ext cx="0" cy="0"/>
          <a:chOff x="0" y="0"/>
          <a:chExt cx="0" cy="0"/>
        </a:xfrm>
      </p:grpSpPr>
      <p:sp>
        <p:nvSpPr>
          <p:cNvPr id="256" name="Google Shape;256;g3697caa56c1_1_19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57" name="Google Shape;257;g3697caa56c1_1_190"/>
          <p:cNvSpPr txBox="1"/>
          <p:nvPr>
            <p:ph idx="1" type="body"/>
          </p:nvPr>
        </p:nvSpPr>
        <p:spPr>
          <a:xfrm>
            <a:off x="290375" y="923575"/>
            <a:ext cx="4170300" cy="2891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300">
                <a:solidFill>
                  <a:srgbClr val="6E5656"/>
                </a:solidFill>
                <a:latin typeface="Lexend Medium"/>
                <a:ea typeface="Lexend Medium"/>
                <a:cs typeface="Lexend Medium"/>
                <a:sym typeface="Lexend Medium"/>
              </a:rPr>
              <a:t>En cambio, las piernas y pies del “director de orquesta” serían de naturaleza sensitiva y emocional y estarían conectadas con “los vecinos del piso de abajo”.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300">
              <a:solidFill>
                <a:srgbClr val="6E5656"/>
              </a:solidFill>
              <a:latin typeface="Lexend Medium"/>
              <a:ea typeface="Lexend Medium"/>
              <a:cs typeface="Lexend Medium"/>
              <a:sym typeface="Lexend Medium"/>
            </a:endParaRPr>
          </a:p>
        </p:txBody>
      </p:sp>
      <p:pic>
        <p:nvPicPr>
          <p:cNvPr id="258" name="Google Shape;258;g3697caa56c1_1_190"/>
          <p:cNvPicPr preferRelativeResize="0"/>
          <p:nvPr/>
        </p:nvPicPr>
        <p:blipFill>
          <a:blip r:embed="rId3">
            <a:alphaModFix/>
          </a:blip>
          <a:stretch>
            <a:fillRect/>
          </a:stretch>
        </p:blipFill>
        <p:spPr>
          <a:xfrm>
            <a:off x="4525800" y="784675"/>
            <a:ext cx="4511998" cy="3169498"/>
          </a:xfrm>
          <a:prstGeom prst="rect">
            <a:avLst/>
          </a:prstGeom>
          <a:noFill/>
          <a:ln>
            <a:noFill/>
          </a:ln>
        </p:spPr>
      </p:pic>
      <p:pic>
        <p:nvPicPr>
          <p:cNvPr id="259" name="Google Shape;259;g3697caa56c1_1_190"/>
          <p:cNvPicPr preferRelativeResize="0"/>
          <p:nvPr/>
        </p:nvPicPr>
        <p:blipFill>
          <a:blip r:embed="rId4">
            <a:alphaModFix/>
          </a:blip>
          <a:stretch>
            <a:fillRect/>
          </a:stretch>
        </p:blipFill>
        <p:spPr>
          <a:xfrm>
            <a:off x="4525800" y="2769910"/>
            <a:ext cx="1241375" cy="8926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63" name="Shape 263"/>
        <p:cNvGrpSpPr/>
        <p:nvPr/>
      </p:nvGrpSpPr>
      <p:grpSpPr>
        <a:xfrm>
          <a:off x="0" y="0"/>
          <a:ext cx="0" cy="0"/>
          <a:chOff x="0" y="0"/>
          <a:chExt cx="0" cy="0"/>
        </a:xfrm>
      </p:grpSpPr>
      <p:sp>
        <p:nvSpPr>
          <p:cNvPr id="264" name="Google Shape;264;g3697caa56c1_1_199"/>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65" name="Google Shape;265;g3697caa56c1_1_199"/>
          <p:cNvSpPr txBox="1"/>
          <p:nvPr>
            <p:ph idx="1" type="body"/>
          </p:nvPr>
        </p:nvSpPr>
        <p:spPr>
          <a:xfrm>
            <a:off x="290375" y="923575"/>
            <a:ext cx="4170300" cy="2891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300">
                <a:solidFill>
                  <a:srgbClr val="6E5656"/>
                </a:solidFill>
                <a:latin typeface="Lexend Medium"/>
                <a:ea typeface="Lexend Medium"/>
                <a:cs typeface="Lexend Medium"/>
                <a:sym typeface="Lexend Medium"/>
              </a:rPr>
              <a:t>Los “pies”del “director de orquesta”, constituye la única vía de acceso y conexión entre “ los vecinos del piso de abajo” y “los vecinos del piso de arriba”.</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300">
              <a:solidFill>
                <a:srgbClr val="6E5656"/>
              </a:solidFill>
              <a:latin typeface="Lexend Medium"/>
              <a:ea typeface="Lexend Medium"/>
              <a:cs typeface="Lexend Medium"/>
              <a:sym typeface="Lexend Medium"/>
            </a:endParaRPr>
          </a:p>
        </p:txBody>
      </p:sp>
      <p:pic>
        <p:nvPicPr>
          <p:cNvPr id="266" name="Google Shape;266;g3697caa56c1_1_199"/>
          <p:cNvPicPr preferRelativeResize="0"/>
          <p:nvPr/>
        </p:nvPicPr>
        <p:blipFill>
          <a:blip r:embed="rId3">
            <a:alphaModFix/>
          </a:blip>
          <a:stretch>
            <a:fillRect/>
          </a:stretch>
        </p:blipFill>
        <p:spPr>
          <a:xfrm>
            <a:off x="4525800" y="784675"/>
            <a:ext cx="4511998" cy="3169498"/>
          </a:xfrm>
          <a:prstGeom prst="rect">
            <a:avLst/>
          </a:prstGeom>
          <a:noFill/>
          <a:ln>
            <a:noFill/>
          </a:ln>
        </p:spPr>
      </p:pic>
      <p:pic>
        <p:nvPicPr>
          <p:cNvPr id="267" name="Google Shape;267;g3697caa56c1_1_199"/>
          <p:cNvPicPr preferRelativeResize="0"/>
          <p:nvPr/>
        </p:nvPicPr>
        <p:blipFill>
          <a:blip r:embed="rId4">
            <a:alphaModFix/>
          </a:blip>
          <a:stretch>
            <a:fillRect/>
          </a:stretch>
        </p:blipFill>
        <p:spPr>
          <a:xfrm>
            <a:off x="4525800" y="2769910"/>
            <a:ext cx="1241375" cy="8926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73" name="Shape 73"/>
        <p:cNvGrpSpPr/>
        <p:nvPr/>
      </p:nvGrpSpPr>
      <p:grpSpPr>
        <a:xfrm>
          <a:off x="0" y="0"/>
          <a:ext cx="0" cy="0"/>
          <a:chOff x="0" y="0"/>
          <a:chExt cx="0" cy="0"/>
        </a:xfrm>
      </p:grpSpPr>
      <p:sp>
        <p:nvSpPr>
          <p:cNvPr id="74" name="Google Shape;74;p5"/>
          <p:cNvSpPr txBox="1"/>
          <p:nvPr>
            <p:ph idx="1" type="body"/>
          </p:nvPr>
        </p:nvSpPr>
        <p:spPr>
          <a:xfrm>
            <a:off x="459525" y="747925"/>
            <a:ext cx="8123700" cy="4088400"/>
          </a:xfrm>
          <a:prstGeom prst="rect">
            <a:avLst/>
          </a:prstGeom>
          <a:noFill/>
          <a:ln>
            <a:noFill/>
          </a:ln>
        </p:spPr>
        <p:txBody>
          <a:bodyPr anchorCtr="0" anchor="t" bIns="91425" lIns="91425" spcFirstLastPara="1" rIns="91425" wrap="square" tIns="91425">
            <a:noAutofit/>
          </a:bodyPr>
          <a:lstStyle/>
          <a:p>
            <a:pPr indent="-387350" lvl="0" marL="457200" rtl="0" algn="l">
              <a:lnSpc>
                <a:spcPct val="108000"/>
              </a:lnSpc>
              <a:spcBef>
                <a:spcPts val="1200"/>
              </a:spcBef>
              <a:spcAft>
                <a:spcPts val="0"/>
              </a:spcAft>
              <a:buClr>
                <a:srgbClr val="6E5656"/>
              </a:buClr>
              <a:buSzPts val="2500"/>
              <a:buFont typeface="Lexend Medium"/>
              <a:buAutoNum type="arabicPeriod"/>
            </a:pPr>
            <a:r>
              <a:rPr lang="es" sz="2500">
                <a:solidFill>
                  <a:srgbClr val="6E5656"/>
                </a:solidFill>
                <a:latin typeface="Lexend Medium"/>
                <a:ea typeface="Lexend Medium"/>
                <a:cs typeface="Lexend Medium"/>
                <a:sym typeface="Lexend Medium"/>
              </a:rPr>
              <a:t>Emociones, inteligencia emocional, habilidades emocionales y claves para desarrollarlas</a:t>
            </a:r>
            <a:endParaRPr sz="2500">
              <a:solidFill>
                <a:srgbClr val="6E5656"/>
              </a:solidFill>
              <a:latin typeface="Lexend Medium"/>
              <a:ea typeface="Lexend Medium"/>
              <a:cs typeface="Lexend Medium"/>
              <a:sym typeface="Lexend Medium"/>
            </a:endParaRPr>
          </a:p>
          <a:p>
            <a:pPr indent="-387350" lvl="0" marL="457200" rtl="0" algn="l">
              <a:lnSpc>
                <a:spcPct val="108000"/>
              </a:lnSpc>
              <a:spcBef>
                <a:spcPts val="1200"/>
              </a:spcBef>
              <a:spcAft>
                <a:spcPts val="0"/>
              </a:spcAft>
              <a:buClr>
                <a:srgbClr val="6E5656"/>
              </a:buClr>
              <a:buSzPts val="2500"/>
              <a:buFont typeface="Lexend Medium"/>
              <a:buAutoNum type="arabicPeriod"/>
            </a:pPr>
            <a:r>
              <a:rPr lang="es" sz="2500">
                <a:solidFill>
                  <a:srgbClr val="6E5656"/>
                </a:solidFill>
                <a:latin typeface="Lexend Medium"/>
                <a:ea typeface="Lexend Medium"/>
                <a:cs typeface="Lexend Medium"/>
                <a:sym typeface="Lexend Medium"/>
              </a:rPr>
              <a:t>Un modelo de gestión emocional: la metáfora de los tres cajones del cerebro</a:t>
            </a:r>
            <a:endParaRPr sz="2500">
              <a:solidFill>
                <a:srgbClr val="6E5656"/>
              </a:solidFill>
              <a:latin typeface="Lexend Medium"/>
              <a:ea typeface="Lexend Medium"/>
              <a:cs typeface="Lexend Medium"/>
              <a:sym typeface="Lexend Medium"/>
            </a:endParaRPr>
          </a:p>
          <a:p>
            <a:pPr indent="-387350" lvl="0" marL="457200" rtl="0" algn="l">
              <a:spcBef>
                <a:spcPts val="0"/>
              </a:spcBef>
              <a:spcAft>
                <a:spcPts val="0"/>
              </a:spcAft>
              <a:buClr>
                <a:srgbClr val="6E5656"/>
              </a:buClr>
              <a:buSzPts val="2500"/>
              <a:buFont typeface="Lexend Medium"/>
              <a:buAutoNum type="arabicPeriod"/>
            </a:pPr>
            <a:r>
              <a:rPr lang="es" sz="2500">
                <a:solidFill>
                  <a:srgbClr val="6E5656"/>
                </a:solidFill>
                <a:latin typeface="Lexend Medium"/>
                <a:ea typeface="Lexend Medium"/>
                <a:cs typeface="Lexend Medium"/>
                <a:sym typeface="Lexend Medium"/>
              </a:rPr>
              <a:t>CÓMO</a:t>
            </a:r>
            <a:r>
              <a:rPr lang="es" sz="2500">
                <a:solidFill>
                  <a:srgbClr val="6E5656"/>
                </a:solidFill>
                <a:latin typeface="Lexend Medium"/>
                <a:ea typeface="Lexend Medium"/>
                <a:cs typeface="Lexend Medium"/>
                <a:sym typeface="Lexend Medium"/>
              </a:rPr>
              <a:t> PROCESAMOS LAS EMOCIONES</a:t>
            </a:r>
            <a:endParaRPr sz="2500">
              <a:solidFill>
                <a:srgbClr val="6E5656"/>
              </a:solidFill>
              <a:latin typeface="Lexend Medium"/>
              <a:ea typeface="Lexend Medium"/>
              <a:cs typeface="Lexend Medium"/>
              <a:sym typeface="Lexend Medium"/>
            </a:endParaRPr>
          </a:p>
          <a:p>
            <a:pPr indent="-387350" lvl="0" marL="457200" rtl="0" algn="l">
              <a:spcBef>
                <a:spcPts val="0"/>
              </a:spcBef>
              <a:spcAft>
                <a:spcPts val="0"/>
              </a:spcAft>
              <a:buClr>
                <a:srgbClr val="6E5656"/>
              </a:buClr>
              <a:buSzPts val="2500"/>
              <a:buFont typeface="Lexend Medium"/>
              <a:buAutoNum type="arabicPeriod"/>
            </a:pPr>
            <a:r>
              <a:rPr lang="es" sz="2500">
                <a:solidFill>
                  <a:srgbClr val="6E5656"/>
                </a:solidFill>
                <a:latin typeface="Lexend Medium"/>
                <a:ea typeface="Lexend Medium"/>
                <a:cs typeface="Lexend Medium"/>
                <a:sym typeface="Lexend Medium"/>
              </a:rPr>
              <a:t>TEST</a:t>
            </a:r>
            <a:endParaRPr sz="2500">
              <a:solidFill>
                <a:srgbClr val="6E5656"/>
              </a:solidFill>
              <a:latin typeface="Lexend Medium"/>
              <a:ea typeface="Lexend Medium"/>
              <a:cs typeface="Lexend Medium"/>
              <a:sym typeface="Lexend Medium"/>
            </a:endParaRPr>
          </a:p>
          <a:p>
            <a:pPr indent="0" lvl="0" marL="457200" rtl="0" algn="l">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7916"/>
              </a:lnSpc>
              <a:spcBef>
                <a:spcPts val="1200"/>
              </a:spcBef>
              <a:spcAft>
                <a:spcPts val="800"/>
              </a:spcAft>
              <a:buSzPts val="275"/>
              <a:buNone/>
            </a:pPr>
            <a:r>
              <a:t/>
            </a:r>
            <a:endParaRPr sz="2371">
              <a:solidFill>
                <a:srgbClr val="6E5656"/>
              </a:solidFill>
              <a:latin typeface="Lexend Medium"/>
              <a:ea typeface="Lexend Medium"/>
              <a:cs typeface="Lexend Medium"/>
              <a:sym typeface="Lexend Medium"/>
            </a:endParaRPr>
          </a:p>
        </p:txBody>
      </p:sp>
      <p:sp>
        <p:nvSpPr>
          <p:cNvPr id="75" name="Google Shape;75;p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71" name="Shape 271"/>
        <p:cNvGrpSpPr/>
        <p:nvPr/>
      </p:nvGrpSpPr>
      <p:grpSpPr>
        <a:xfrm>
          <a:off x="0" y="0"/>
          <a:ext cx="0" cy="0"/>
          <a:chOff x="0" y="0"/>
          <a:chExt cx="0" cy="0"/>
        </a:xfrm>
      </p:grpSpPr>
      <p:sp>
        <p:nvSpPr>
          <p:cNvPr id="272" name="Google Shape;272;g3697caa56c1_1_20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73" name="Google Shape;273;g3697caa56c1_1_207"/>
          <p:cNvSpPr txBox="1"/>
          <p:nvPr>
            <p:ph idx="1" type="body"/>
          </p:nvPr>
        </p:nvSpPr>
        <p:spPr>
          <a:xfrm>
            <a:off x="290375" y="923575"/>
            <a:ext cx="4170300" cy="32160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300">
                <a:solidFill>
                  <a:srgbClr val="6E5656"/>
                </a:solidFill>
                <a:latin typeface="Lexend Medium"/>
                <a:ea typeface="Lexend Medium"/>
                <a:cs typeface="Lexend Medium"/>
                <a:sym typeface="Lexend Medium"/>
              </a:rPr>
              <a:t>Por lo tanto, podríamos decir que el director de orquesta al completo necesita tener “los pies” bien firmes para sentir seguridad personal y poder realizar correctamente su tarea.</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300">
              <a:solidFill>
                <a:srgbClr val="6E5656"/>
              </a:solidFill>
              <a:latin typeface="Lexend Medium"/>
              <a:ea typeface="Lexend Medium"/>
              <a:cs typeface="Lexend Medium"/>
              <a:sym typeface="Lexend Medium"/>
            </a:endParaRPr>
          </a:p>
        </p:txBody>
      </p:sp>
      <p:pic>
        <p:nvPicPr>
          <p:cNvPr id="274" name="Google Shape;274;g3697caa56c1_1_207"/>
          <p:cNvPicPr preferRelativeResize="0"/>
          <p:nvPr/>
        </p:nvPicPr>
        <p:blipFill>
          <a:blip r:embed="rId3">
            <a:alphaModFix/>
          </a:blip>
          <a:stretch>
            <a:fillRect/>
          </a:stretch>
        </p:blipFill>
        <p:spPr>
          <a:xfrm>
            <a:off x="3715719" y="1117859"/>
            <a:ext cx="4878404" cy="3538463"/>
          </a:xfrm>
          <a:prstGeom prst="rect">
            <a:avLst/>
          </a:prstGeom>
          <a:noFill/>
          <a:ln>
            <a:noFill/>
          </a:ln>
        </p:spPr>
      </p:pic>
      <p:pic>
        <p:nvPicPr>
          <p:cNvPr id="275" name="Google Shape;275;g3697caa56c1_1_207"/>
          <p:cNvPicPr preferRelativeResize="0"/>
          <p:nvPr/>
        </p:nvPicPr>
        <p:blipFill>
          <a:blip r:embed="rId4">
            <a:alphaModFix/>
          </a:blip>
          <a:stretch>
            <a:fillRect/>
          </a:stretch>
        </p:blipFill>
        <p:spPr>
          <a:xfrm>
            <a:off x="7322050" y="1915275"/>
            <a:ext cx="1040375" cy="17208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79" name="Shape 279"/>
        <p:cNvGrpSpPr/>
        <p:nvPr/>
      </p:nvGrpSpPr>
      <p:grpSpPr>
        <a:xfrm>
          <a:off x="0" y="0"/>
          <a:ext cx="0" cy="0"/>
          <a:chOff x="0" y="0"/>
          <a:chExt cx="0" cy="0"/>
        </a:xfrm>
      </p:grpSpPr>
      <p:sp>
        <p:nvSpPr>
          <p:cNvPr id="280" name="Google Shape;280;g3697caa56c1_1_21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81" name="Google Shape;281;g3697caa56c1_1_217"/>
          <p:cNvSpPr txBox="1"/>
          <p:nvPr>
            <p:ph idx="1" type="body"/>
          </p:nvPr>
        </p:nvSpPr>
        <p:spPr>
          <a:xfrm>
            <a:off x="197700" y="29098"/>
            <a:ext cx="4633800" cy="4054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300">
                <a:solidFill>
                  <a:srgbClr val="6E5656"/>
                </a:solidFill>
                <a:latin typeface="Lexend Medium"/>
                <a:ea typeface="Lexend Medium"/>
                <a:cs typeface="Lexend Medium"/>
                <a:sym typeface="Lexend Medium"/>
              </a:rPr>
              <a:t>Si “ el perro guardián” acumula vivencias negativas que le producen malestar y da una respuesta emocional de defensa, en este momento, es como si el “director de orquesta” se quemara los pies y se fuera.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300">
              <a:solidFill>
                <a:srgbClr val="6E5656"/>
              </a:solidFill>
              <a:latin typeface="Lexend Medium"/>
              <a:ea typeface="Lexend Medium"/>
              <a:cs typeface="Lexend Medium"/>
              <a:sym typeface="Lexend Medium"/>
            </a:endParaRPr>
          </a:p>
        </p:txBody>
      </p:sp>
      <p:pic>
        <p:nvPicPr>
          <p:cNvPr id="282" name="Google Shape;282;g3697caa56c1_1_217"/>
          <p:cNvPicPr preferRelativeResize="0"/>
          <p:nvPr/>
        </p:nvPicPr>
        <p:blipFill>
          <a:blip r:embed="rId3">
            <a:alphaModFix/>
          </a:blip>
          <a:stretch>
            <a:fillRect/>
          </a:stretch>
        </p:blipFill>
        <p:spPr>
          <a:xfrm>
            <a:off x="4905625" y="995250"/>
            <a:ext cx="3797051" cy="2933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86" name="Shape 286"/>
        <p:cNvGrpSpPr/>
        <p:nvPr/>
      </p:nvGrpSpPr>
      <p:grpSpPr>
        <a:xfrm>
          <a:off x="0" y="0"/>
          <a:ext cx="0" cy="0"/>
          <a:chOff x="0" y="0"/>
          <a:chExt cx="0" cy="0"/>
        </a:xfrm>
      </p:grpSpPr>
      <p:sp>
        <p:nvSpPr>
          <p:cNvPr id="287" name="Google Shape;287;g3697caa56c1_1_22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88" name="Google Shape;288;g3697caa56c1_1_226"/>
          <p:cNvSpPr txBox="1"/>
          <p:nvPr>
            <p:ph idx="1" type="body"/>
          </p:nvPr>
        </p:nvSpPr>
        <p:spPr>
          <a:xfrm>
            <a:off x="299675" y="923675"/>
            <a:ext cx="3948000" cy="3280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800">
                <a:solidFill>
                  <a:srgbClr val="6E5656"/>
                </a:solidFill>
                <a:latin typeface="Lexend Medium"/>
                <a:ea typeface="Lexend Medium"/>
                <a:cs typeface="Lexend Medium"/>
                <a:sym typeface="Lexend Medium"/>
              </a:rPr>
              <a:t>Es cuando hablamos de un bloqueo emocional, y que se define como “ un secuestro emocional”</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800">
              <a:solidFill>
                <a:srgbClr val="6E5656"/>
              </a:solidFill>
              <a:latin typeface="Lexend Medium"/>
              <a:ea typeface="Lexend Medium"/>
              <a:cs typeface="Lexend Medium"/>
              <a:sym typeface="Lexend Medium"/>
            </a:endParaRPr>
          </a:p>
        </p:txBody>
      </p:sp>
      <p:pic>
        <p:nvPicPr>
          <p:cNvPr id="289" name="Google Shape;289;g3697caa56c1_1_226"/>
          <p:cNvPicPr preferRelativeResize="0"/>
          <p:nvPr/>
        </p:nvPicPr>
        <p:blipFill>
          <a:blip r:embed="rId3">
            <a:alphaModFix/>
          </a:blip>
          <a:stretch>
            <a:fillRect/>
          </a:stretch>
        </p:blipFill>
        <p:spPr>
          <a:xfrm>
            <a:off x="4572000" y="653625"/>
            <a:ext cx="3706501" cy="370650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93" name="Shape 293"/>
        <p:cNvGrpSpPr/>
        <p:nvPr/>
      </p:nvGrpSpPr>
      <p:grpSpPr>
        <a:xfrm>
          <a:off x="0" y="0"/>
          <a:ext cx="0" cy="0"/>
          <a:chOff x="0" y="0"/>
          <a:chExt cx="0" cy="0"/>
        </a:xfrm>
      </p:grpSpPr>
      <p:sp>
        <p:nvSpPr>
          <p:cNvPr id="294" name="Google Shape;294;g3697caa56c1_1_23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295" name="Google Shape;295;g3697caa56c1_1_233"/>
          <p:cNvSpPr txBox="1"/>
          <p:nvPr>
            <p:ph idx="1" type="body"/>
          </p:nvPr>
        </p:nvSpPr>
        <p:spPr>
          <a:xfrm>
            <a:off x="355250" y="747575"/>
            <a:ext cx="8266800" cy="3762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000">
                <a:solidFill>
                  <a:srgbClr val="6E5656"/>
                </a:solidFill>
                <a:latin typeface="Lexend Medium"/>
                <a:ea typeface="Lexend Medium"/>
                <a:cs typeface="Lexend Medium"/>
                <a:sym typeface="Lexend Medium"/>
              </a:rPr>
              <a:t>Podemos concluir que cognición y la emoción se deben dar la mano, deben entrelazarse.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3000">
                <a:solidFill>
                  <a:srgbClr val="6E5656"/>
                </a:solidFill>
                <a:latin typeface="Lexend Medium"/>
                <a:ea typeface="Lexend Medium"/>
                <a:cs typeface="Lexend Medium"/>
                <a:sym typeface="Lexend Medium"/>
              </a:rPr>
              <a:t>¿Y cómo hacemos para que exista esa conexión?</a:t>
            </a:r>
            <a:endParaRPr>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8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800">
              <a:solidFill>
                <a:srgbClr val="6E5656"/>
              </a:solidFill>
              <a:latin typeface="Lexend Medium"/>
              <a:ea typeface="Lexend Medium"/>
              <a:cs typeface="Lexend Medium"/>
              <a:sym typeface="Lexend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299" name="Shape 299"/>
        <p:cNvGrpSpPr/>
        <p:nvPr/>
      </p:nvGrpSpPr>
      <p:grpSpPr>
        <a:xfrm>
          <a:off x="0" y="0"/>
          <a:ext cx="0" cy="0"/>
          <a:chOff x="0" y="0"/>
          <a:chExt cx="0" cy="0"/>
        </a:xfrm>
      </p:grpSpPr>
      <p:sp>
        <p:nvSpPr>
          <p:cNvPr id="300" name="Google Shape;300;g3697caa56c1_1_240"/>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01" name="Google Shape;301;g3697caa56c1_1_240"/>
          <p:cNvSpPr txBox="1"/>
          <p:nvPr>
            <p:ph idx="1" type="body"/>
          </p:nvPr>
        </p:nvSpPr>
        <p:spPr>
          <a:xfrm>
            <a:off x="596225" y="1248025"/>
            <a:ext cx="8025900" cy="32622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t/>
            </a:r>
            <a:endParaRPr sz="21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rPr lang="es" sz="3300">
                <a:solidFill>
                  <a:srgbClr val="6E5656"/>
                </a:solidFill>
                <a:latin typeface="Lexend Medium"/>
                <a:ea typeface="Lexend Medium"/>
                <a:cs typeface="Lexend Medium"/>
                <a:sym typeface="Lexend Medium"/>
              </a:rPr>
              <a:t>Os propongo un modelo de gestión e inteligencia emocional. </a:t>
            </a:r>
            <a:endParaRPr sz="21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300">
              <a:solidFill>
                <a:srgbClr val="6E5656"/>
              </a:solidFill>
              <a:latin typeface="Lexend Medium"/>
              <a:ea typeface="Lexend Medium"/>
              <a:cs typeface="Lexend Medium"/>
              <a:sym typeface="Lexend Medium"/>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05" name="Shape 305"/>
        <p:cNvGrpSpPr/>
        <p:nvPr/>
      </p:nvGrpSpPr>
      <p:grpSpPr>
        <a:xfrm>
          <a:off x="0" y="0"/>
          <a:ext cx="0" cy="0"/>
          <a:chOff x="0" y="0"/>
          <a:chExt cx="0" cy="0"/>
        </a:xfrm>
      </p:grpSpPr>
      <p:sp>
        <p:nvSpPr>
          <p:cNvPr id="306" name="Google Shape;306;g3697caa56c1_1_24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07" name="Google Shape;307;g3697caa56c1_1_246"/>
          <p:cNvSpPr txBox="1"/>
          <p:nvPr>
            <p:ph idx="1" type="body"/>
          </p:nvPr>
        </p:nvSpPr>
        <p:spPr>
          <a:xfrm>
            <a:off x="464350" y="256375"/>
            <a:ext cx="8025900" cy="27897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300">
                <a:solidFill>
                  <a:srgbClr val="6E5656"/>
                </a:solidFill>
                <a:latin typeface="Lexend Medium"/>
                <a:ea typeface="Lexend Medium"/>
                <a:cs typeface="Lexend Medium"/>
                <a:sym typeface="Lexend Medium"/>
              </a:rPr>
              <a:t>Vamos a imaginarnos que en nuestro cerebro tuviéramos una cajonera con tres cajones</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3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300">
              <a:solidFill>
                <a:srgbClr val="6E5656"/>
              </a:solidFill>
              <a:latin typeface="Lexend Medium"/>
              <a:ea typeface="Lexend Medium"/>
              <a:cs typeface="Lexend Medium"/>
              <a:sym typeface="Lexend Medium"/>
            </a:endParaRPr>
          </a:p>
        </p:txBody>
      </p:sp>
      <p:pic>
        <p:nvPicPr>
          <p:cNvPr id="308" name="Google Shape;308;g3697caa56c1_1_246"/>
          <p:cNvPicPr preferRelativeResize="0"/>
          <p:nvPr/>
        </p:nvPicPr>
        <p:blipFill>
          <a:blip r:embed="rId3">
            <a:alphaModFix/>
          </a:blip>
          <a:stretch>
            <a:fillRect/>
          </a:stretch>
        </p:blipFill>
        <p:spPr>
          <a:xfrm>
            <a:off x="5016850" y="1815325"/>
            <a:ext cx="2902749" cy="29027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12" name="Shape 312"/>
        <p:cNvGrpSpPr/>
        <p:nvPr/>
      </p:nvGrpSpPr>
      <p:grpSpPr>
        <a:xfrm>
          <a:off x="0" y="0"/>
          <a:ext cx="0" cy="0"/>
          <a:chOff x="0" y="0"/>
          <a:chExt cx="0" cy="0"/>
        </a:xfrm>
      </p:grpSpPr>
      <p:sp>
        <p:nvSpPr>
          <p:cNvPr id="313" name="Google Shape;313;g3697caa56c1_1_25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14" name="Google Shape;314;g3697caa56c1_1_253"/>
          <p:cNvSpPr txBox="1"/>
          <p:nvPr>
            <p:ph idx="1" type="body"/>
          </p:nvPr>
        </p:nvSpPr>
        <p:spPr>
          <a:xfrm>
            <a:off x="269650" y="210025"/>
            <a:ext cx="5090100" cy="46803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400">
                <a:solidFill>
                  <a:srgbClr val="6E5656"/>
                </a:solidFill>
                <a:latin typeface="Lexend Medium"/>
                <a:ea typeface="Lexend Medium"/>
                <a:cs typeface="Lexend Medium"/>
                <a:sym typeface="Lexend Medium"/>
              </a:rPr>
              <a:t>El cajón de abajo lo denominaremos como el cajón del “Me gusta” “me apetece”. Este cajón no piensa en consecuencias sino que actúa bajo la dirección del sistema límbico. Cuando aplazamos alguna actividad por tiempo indeterminado que no nos apetece hacer, por ejemplo.</a:t>
            </a:r>
            <a:endParaRPr sz="7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15" name="Google Shape;315;g3697caa56c1_1_253"/>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16" name="Google Shape;316;g3697caa56c1_1_253"/>
          <p:cNvPicPr preferRelativeResize="0"/>
          <p:nvPr/>
        </p:nvPicPr>
        <p:blipFill>
          <a:blip r:embed="rId4">
            <a:alphaModFix/>
          </a:blip>
          <a:stretch>
            <a:fillRect/>
          </a:stretch>
        </p:blipFill>
        <p:spPr>
          <a:xfrm>
            <a:off x="5770600" y="2930450"/>
            <a:ext cx="2579400" cy="393600"/>
          </a:xfrm>
          <a:prstGeom prst="rect">
            <a:avLst/>
          </a:prstGeom>
          <a:noFill/>
          <a:ln>
            <a:noFill/>
          </a:ln>
        </p:spPr>
      </p:pic>
      <p:sp>
        <p:nvSpPr>
          <p:cNvPr id="317" name="Google Shape;317;g3697caa56c1_1_253"/>
          <p:cNvSpPr txBox="1"/>
          <p:nvPr>
            <p:ph idx="1" type="body"/>
          </p:nvPr>
        </p:nvSpPr>
        <p:spPr>
          <a:xfrm>
            <a:off x="5597338" y="2930450"/>
            <a:ext cx="29271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700">
                <a:solidFill>
                  <a:srgbClr val="6E5656"/>
                </a:solidFill>
                <a:latin typeface="Lexend"/>
                <a:ea typeface="Lexend"/>
                <a:cs typeface="Lexend"/>
                <a:sym typeface="Lexend"/>
              </a:rPr>
              <a:t>ME GUSTA, ME APETECE</a:t>
            </a:r>
            <a:endParaRPr sz="19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21" name="Shape 321"/>
        <p:cNvGrpSpPr/>
        <p:nvPr/>
      </p:nvGrpSpPr>
      <p:grpSpPr>
        <a:xfrm>
          <a:off x="0" y="0"/>
          <a:ext cx="0" cy="0"/>
          <a:chOff x="0" y="0"/>
          <a:chExt cx="0" cy="0"/>
        </a:xfrm>
      </p:grpSpPr>
      <p:sp>
        <p:nvSpPr>
          <p:cNvPr id="322" name="Google Shape;322;g3697caa56c1_1_26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23" name="Google Shape;323;g3697caa56c1_1_262"/>
          <p:cNvSpPr txBox="1"/>
          <p:nvPr>
            <p:ph idx="1" type="body"/>
          </p:nvPr>
        </p:nvSpPr>
        <p:spPr>
          <a:xfrm>
            <a:off x="269650" y="210025"/>
            <a:ext cx="5090100" cy="46803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400">
                <a:solidFill>
                  <a:srgbClr val="6E5656"/>
                </a:solidFill>
                <a:latin typeface="Lexend Medium"/>
                <a:ea typeface="Lexend Medium"/>
                <a:cs typeface="Lexend Medium"/>
                <a:sym typeface="Lexend Medium"/>
              </a:rPr>
              <a:t>Esta situación puede generar malestar emocional que viene por otro de los cajones de nuestra cómoda imaginaria, el de arriba del todo, que siempre se ocupa de controlar lo que se tiene que hacer. Lo llamaremos el cajón del “Tengo que” y es el que recoge los “tienes que” que nos llegan del entorno.</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24" name="Google Shape;324;g3697caa56c1_1_262"/>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25" name="Google Shape;325;g3697caa56c1_1_262"/>
          <p:cNvPicPr preferRelativeResize="0"/>
          <p:nvPr/>
        </p:nvPicPr>
        <p:blipFill>
          <a:blip r:embed="rId4">
            <a:alphaModFix/>
          </a:blip>
          <a:stretch>
            <a:fillRect/>
          </a:stretch>
        </p:blipFill>
        <p:spPr>
          <a:xfrm>
            <a:off x="5733525" y="1442500"/>
            <a:ext cx="2579400" cy="393600"/>
          </a:xfrm>
          <a:prstGeom prst="rect">
            <a:avLst/>
          </a:prstGeom>
          <a:noFill/>
          <a:ln>
            <a:noFill/>
          </a:ln>
        </p:spPr>
      </p:pic>
      <p:sp>
        <p:nvSpPr>
          <p:cNvPr id="326" name="Google Shape;326;g3697caa56c1_1_262"/>
          <p:cNvSpPr txBox="1"/>
          <p:nvPr>
            <p:ph idx="1" type="body"/>
          </p:nvPr>
        </p:nvSpPr>
        <p:spPr>
          <a:xfrm>
            <a:off x="6125200" y="1405425"/>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TENGO QUE</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30" name="Shape 330"/>
        <p:cNvGrpSpPr/>
        <p:nvPr/>
      </p:nvGrpSpPr>
      <p:grpSpPr>
        <a:xfrm>
          <a:off x="0" y="0"/>
          <a:ext cx="0" cy="0"/>
          <a:chOff x="0" y="0"/>
          <a:chExt cx="0" cy="0"/>
        </a:xfrm>
      </p:grpSpPr>
      <p:sp>
        <p:nvSpPr>
          <p:cNvPr id="331" name="Google Shape;331;g3697caa56c1_1_27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32" name="Google Shape;332;g3697caa56c1_1_272"/>
          <p:cNvSpPr txBox="1"/>
          <p:nvPr>
            <p:ph idx="1" type="body"/>
          </p:nvPr>
        </p:nvSpPr>
        <p:spPr>
          <a:xfrm>
            <a:off x="1122275" y="463200"/>
            <a:ext cx="7036200" cy="46803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000">
                <a:solidFill>
                  <a:srgbClr val="6E5656"/>
                </a:solidFill>
                <a:latin typeface="Lexend Medium"/>
                <a:ea typeface="Lexend Medium"/>
                <a:cs typeface="Lexend Medium"/>
                <a:sym typeface="Lexend Medium"/>
              </a:rPr>
              <a:t>Estamos ahora poniendo palabras, pero cuando vivimos el día a día de estas vocecitas contradictorias de “ya lo harás” o “tendría que..” podemos sentirnos mal y podríamos tener sensaciones corporales de nerviosismo, tensión en el estómago…</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000">
              <a:solidFill>
                <a:srgbClr val="6E5656"/>
              </a:solidFill>
              <a:latin typeface="Lexend Medium"/>
              <a:ea typeface="Lexend Medium"/>
              <a:cs typeface="Lexend Medium"/>
              <a:sym typeface="Lexend Medium"/>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36" name="Shape 336"/>
        <p:cNvGrpSpPr/>
        <p:nvPr/>
      </p:nvGrpSpPr>
      <p:grpSpPr>
        <a:xfrm>
          <a:off x="0" y="0"/>
          <a:ext cx="0" cy="0"/>
          <a:chOff x="0" y="0"/>
          <a:chExt cx="0" cy="0"/>
        </a:xfrm>
      </p:grpSpPr>
      <p:sp>
        <p:nvSpPr>
          <p:cNvPr id="337" name="Google Shape;337;g3697caa56c1_1_28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38" name="Google Shape;338;g3697caa56c1_1_283"/>
          <p:cNvSpPr txBox="1"/>
          <p:nvPr>
            <p:ph idx="1" type="body"/>
          </p:nvPr>
        </p:nvSpPr>
        <p:spPr>
          <a:xfrm>
            <a:off x="269650" y="210025"/>
            <a:ext cx="4907700" cy="46803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El cajón del “me gusta” simboliza el funcionamiento del sistema límbico, la emoción en estado puro, mientras que el cajón del “tengo que”simboliza la puesta en marcha del área racional. el área que piensa, no siente.</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39" name="Google Shape;339;g3697caa56c1_1_283"/>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40" name="Google Shape;340;g3697caa56c1_1_283"/>
          <p:cNvPicPr preferRelativeResize="0"/>
          <p:nvPr/>
        </p:nvPicPr>
        <p:blipFill>
          <a:blip r:embed="rId4">
            <a:alphaModFix/>
          </a:blip>
          <a:stretch>
            <a:fillRect/>
          </a:stretch>
        </p:blipFill>
        <p:spPr>
          <a:xfrm>
            <a:off x="5733525" y="1442500"/>
            <a:ext cx="2579400" cy="393600"/>
          </a:xfrm>
          <a:prstGeom prst="rect">
            <a:avLst/>
          </a:prstGeom>
          <a:noFill/>
          <a:ln>
            <a:noFill/>
          </a:ln>
        </p:spPr>
      </p:pic>
      <p:sp>
        <p:nvSpPr>
          <p:cNvPr id="341" name="Google Shape;341;g3697caa56c1_1_283"/>
          <p:cNvSpPr txBox="1"/>
          <p:nvPr>
            <p:ph idx="1" type="body"/>
          </p:nvPr>
        </p:nvSpPr>
        <p:spPr>
          <a:xfrm>
            <a:off x="6032525" y="1396300"/>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TENGO QUE</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pic>
        <p:nvPicPr>
          <p:cNvPr id="342" name="Google Shape;342;g3697caa56c1_1_283"/>
          <p:cNvPicPr preferRelativeResize="0"/>
          <p:nvPr/>
        </p:nvPicPr>
        <p:blipFill>
          <a:blip r:embed="rId4">
            <a:alphaModFix/>
          </a:blip>
          <a:stretch>
            <a:fillRect/>
          </a:stretch>
        </p:blipFill>
        <p:spPr>
          <a:xfrm>
            <a:off x="5771188" y="2930450"/>
            <a:ext cx="2579400" cy="393600"/>
          </a:xfrm>
          <a:prstGeom prst="rect">
            <a:avLst/>
          </a:prstGeom>
          <a:noFill/>
          <a:ln>
            <a:noFill/>
          </a:ln>
        </p:spPr>
      </p:pic>
      <p:sp>
        <p:nvSpPr>
          <p:cNvPr id="343" name="Google Shape;343;g3697caa56c1_1_283"/>
          <p:cNvSpPr txBox="1"/>
          <p:nvPr>
            <p:ph idx="1" type="body"/>
          </p:nvPr>
        </p:nvSpPr>
        <p:spPr>
          <a:xfrm>
            <a:off x="5597338" y="2930450"/>
            <a:ext cx="29271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700">
                <a:solidFill>
                  <a:srgbClr val="6E5656"/>
                </a:solidFill>
                <a:latin typeface="Lexend"/>
                <a:ea typeface="Lexend"/>
                <a:cs typeface="Lexend"/>
                <a:sym typeface="Lexend"/>
              </a:rPr>
              <a:t>ME GUSTA, ME APETECE</a:t>
            </a:r>
            <a:endParaRPr sz="19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79" name="Shape 79"/>
        <p:cNvGrpSpPr/>
        <p:nvPr/>
      </p:nvGrpSpPr>
      <p:grpSpPr>
        <a:xfrm>
          <a:off x="0" y="0"/>
          <a:ext cx="0" cy="0"/>
          <a:chOff x="0" y="0"/>
          <a:chExt cx="0" cy="0"/>
        </a:xfrm>
      </p:grpSpPr>
      <p:sp>
        <p:nvSpPr>
          <p:cNvPr id="80" name="Google Shape;80;p6"/>
          <p:cNvSpPr txBox="1"/>
          <p:nvPr>
            <p:ph type="title"/>
          </p:nvPr>
        </p:nvSpPr>
        <p:spPr>
          <a:xfrm>
            <a:off x="752600" y="1303375"/>
            <a:ext cx="7415100" cy="1436700"/>
          </a:xfrm>
          <a:prstGeom prst="rect">
            <a:avLst/>
          </a:prstGeom>
          <a:noFill/>
          <a:ln>
            <a:noFill/>
          </a:ln>
        </p:spPr>
        <p:txBody>
          <a:bodyPr anchorCtr="0" anchor="t" bIns="91425" lIns="91425" spcFirstLastPara="1" rIns="91425" wrap="square" tIns="91425">
            <a:noAutofit/>
          </a:bodyPr>
          <a:lstStyle/>
          <a:p>
            <a:pPr indent="-488950" lvl="0" marL="457200" rtl="0" algn="l">
              <a:lnSpc>
                <a:spcPct val="108000"/>
              </a:lnSpc>
              <a:spcBef>
                <a:spcPts val="1200"/>
              </a:spcBef>
              <a:spcAft>
                <a:spcPts val="0"/>
              </a:spcAft>
              <a:buSzPts val="5480"/>
              <a:buAutoNum type="arabicPeriod"/>
            </a:pPr>
            <a:r>
              <a:rPr lang="es" sz="2320"/>
              <a:t>Emociones, inteligencia emocional, habilidades emocionales y claves para desarrollarlas</a:t>
            </a:r>
            <a:endParaRPr sz="2320"/>
          </a:p>
          <a:p>
            <a:pPr indent="0" lvl="0" marL="0" rtl="0" algn="l">
              <a:lnSpc>
                <a:spcPct val="100000"/>
              </a:lnSpc>
              <a:spcBef>
                <a:spcPts val="800"/>
              </a:spcBef>
              <a:spcAft>
                <a:spcPts val="0"/>
              </a:spcAft>
              <a:buSzPts val="990"/>
              <a:buNone/>
            </a:pPr>
            <a:r>
              <a:t/>
            </a:r>
            <a:endParaRPr sz="3380"/>
          </a:p>
        </p:txBody>
      </p:sp>
      <p:sp>
        <p:nvSpPr>
          <p:cNvPr id="81" name="Google Shape;81;p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marR="0" rtl="0" algn="r">
              <a:lnSpc>
                <a:spcPct val="100000"/>
              </a:lnSpc>
              <a:spcBef>
                <a:spcPts val="0"/>
              </a:spcBef>
              <a:spcAft>
                <a:spcPts val="0"/>
              </a:spcAft>
              <a:buSzPts val="1700"/>
              <a:buNone/>
            </a:pPr>
            <a:fld id="{00000000-1234-1234-1234-123412341234}" type="slidenum">
              <a:rPr b="1" lang="es" sz="1700"/>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47" name="Shape 347"/>
        <p:cNvGrpSpPr/>
        <p:nvPr/>
      </p:nvGrpSpPr>
      <p:grpSpPr>
        <a:xfrm>
          <a:off x="0" y="0"/>
          <a:ext cx="0" cy="0"/>
          <a:chOff x="0" y="0"/>
          <a:chExt cx="0" cy="0"/>
        </a:xfrm>
      </p:grpSpPr>
      <p:sp>
        <p:nvSpPr>
          <p:cNvPr id="348" name="Google Shape;348;g3697caa56c1_1_30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49" name="Google Shape;349;g3697caa56c1_1_304"/>
          <p:cNvSpPr txBox="1"/>
          <p:nvPr>
            <p:ph idx="1" type="body"/>
          </p:nvPr>
        </p:nvSpPr>
        <p:spPr>
          <a:xfrm>
            <a:off x="1263475" y="1757750"/>
            <a:ext cx="6403800" cy="1593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500">
                <a:solidFill>
                  <a:srgbClr val="6E5656"/>
                </a:solidFill>
                <a:latin typeface="Lexend Medium"/>
                <a:ea typeface="Lexend Medium"/>
                <a:cs typeface="Lexend Medium"/>
                <a:sym typeface="Lexend Medium"/>
              </a:rPr>
              <a:t>¿Y cuál sería el cajón del centro de nuestra cómoda?</a:t>
            </a:r>
            <a:endParaRPr sz="3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000">
              <a:solidFill>
                <a:srgbClr val="6E5656"/>
              </a:solidFill>
              <a:latin typeface="Lexend Medium"/>
              <a:ea typeface="Lexend Medium"/>
              <a:cs typeface="Lexend Medium"/>
              <a:sym typeface="Lexend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53" name="Shape 353"/>
        <p:cNvGrpSpPr/>
        <p:nvPr/>
      </p:nvGrpSpPr>
      <p:grpSpPr>
        <a:xfrm>
          <a:off x="0" y="0"/>
          <a:ext cx="0" cy="0"/>
          <a:chOff x="0" y="0"/>
          <a:chExt cx="0" cy="0"/>
        </a:xfrm>
      </p:grpSpPr>
      <p:sp>
        <p:nvSpPr>
          <p:cNvPr id="354" name="Google Shape;354;g3697caa56c1_1_31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55" name="Google Shape;355;g3697caa56c1_1_315"/>
          <p:cNvSpPr txBox="1"/>
          <p:nvPr>
            <p:ph idx="1" type="body"/>
          </p:nvPr>
        </p:nvSpPr>
        <p:spPr>
          <a:xfrm>
            <a:off x="269650" y="237213"/>
            <a:ext cx="4793400" cy="46803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Lo vamos a llamar el cajón del “Quiero”, y representa la conexión entre lo racional y lo sensitivo. Este cajón es el único que nos permite hacer las cosas porque así lo decidimos y el único que nos puede hacer sentir libres realmente.</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56" name="Google Shape;356;g3697caa56c1_1_315"/>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57" name="Google Shape;357;g3697caa56c1_1_315"/>
          <p:cNvPicPr preferRelativeResize="0"/>
          <p:nvPr/>
        </p:nvPicPr>
        <p:blipFill>
          <a:blip r:embed="rId4">
            <a:alphaModFix/>
          </a:blip>
          <a:stretch>
            <a:fillRect/>
          </a:stretch>
        </p:blipFill>
        <p:spPr>
          <a:xfrm>
            <a:off x="5724250" y="2215225"/>
            <a:ext cx="2579400" cy="393600"/>
          </a:xfrm>
          <a:prstGeom prst="rect">
            <a:avLst/>
          </a:prstGeom>
          <a:noFill/>
          <a:ln>
            <a:noFill/>
          </a:ln>
        </p:spPr>
      </p:pic>
      <p:sp>
        <p:nvSpPr>
          <p:cNvPr id="358" name="Google Shape;358;g3697caa56c1_1_315"/>
          <p:cNvSpPr txBox="1"/>
          <p:nvPr>
            <p:ph idx="1" type="body"/>
          </p:nvPr>
        </p:nvSpPr>
        <p:spPr>
          <a:xfrm>
            <a:off x="6364900" y="2131800"/>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QUIERO</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62" name="Shape 362"/>
        <p:cNvGrpSpPr/>
        <p:nvPr/>
      </p:nvGrpSpPr>
      <p:grpSpPr>
        <a:xfrm>
          <a:off x="0" y="0"/>
          <a:ext cx="0" cy="0"/>
          <a:chOff x="0" y="0"/>
          <a:chExt cx="0" cy="0"/>
        </a:xfrm>
      </p:grpSpPr>
      <p:sp>
        <p:nvSpPr>
          <p:cNvPr id="363" name="Google Shape;363;g3697caa56c1_1_33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64" name="Google Shape;364;g3697caa56c1_1_333"/>
          <p:cNvSpPr txBox="1"/>
          <p:nvPr>
            <p:ph idx="1" type="body"/>
          </p:nvPr>
        </p:nvSpPr>
        <p:spPr>
          <a:xfrm>
            <a:off x="269650" y="1099750"/>
            <a:ext cx="4907700" cy="39201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La verdadera gestión emocional radica en gestionarla de manera que el cajón que mande, el que esté activo, sea el del “quiero”.</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65" name="Google Shape;365;g3697caa56c1_1_333"/>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66" name="Google Shape;366;g3697caa56c1_1_333"/>
          <p:cNvPicPr preferRelativeResize="0"/>
          <p:nvPr/>
        </p:nvPicPr>
        <p:blipFill>
          <a:blip r:embed="rId4">
            <a:alphaModFix/>
          </a:blip>
          <a:stretch>
            <a:fillRect/>
          </a:stretch>
        </p:blipFill>
        <p:spPr>
          <a:xfrm>
            <a:off x="5724250" y="2215225"/>
            <a:ext cx="2579400" cy="393600"/>
          </a:xfrm>
          <a:prstGeom prst="rect">
            <a:avLst/>
          </a:prstGeom>
          <a:noFill/>
          <a:ln>
            <a:noFill/>
          </a:ln>
        </p:spPr>
      </p:pic>
      <p:sp>
        <p:nvSpPr>
          <p:cNvPr id="367" name="Google Shape;367;g3697caa56c1_1_333"/>
          <p:cNvSpPr txBox="1"/>
          <p:nvPr>
            <p:ph idx="1" type="body"/>
          </p:nvPr>
        </p:nvSpPr>
        <p:spPr>
          <a:xfrm>
            <a:off x="6364900" y="2131800"/>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QUIERO</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71" name="Shape 371"/>
        <p:cNvGrpSpPr/>
        <p:nvPr/>
      </p:nvGrpSpPr>
      <p:grpSpPr>
        <a:xfrm>
          <a:off x="0" y="0"/>
          <a:ext cx="0" cy="0"/>
          <a:chOff x="0" y="0"/>
          <a:chExt cx="0" cy="0"/>
        </a:xfrm>
      </p:grpSpPr>
      <p:sp>
        <p:nvSpPr>
          <p:cNvPr id="372" name="Google Shape;372;g3697caa56c1_1_32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73" name="Google Shape;373;g3697caa56c1_1_324"/>
          <p:cNvSpPr txBox="1"/>
          <p:nvPr>
            <p:ph idx="1" type="body"/>
          </p:nvPr>
        </p:nvSpPr>
        <p:spPr>
          <a:xfrm>
            <a:off x="269650" y="932925"/>
            <a:ext cx="4907700" cy="4086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La lucha entre el “tengo que” y el “me gusta”, entre “ el policía” y “el niño pequeño” tiene un coste emocional con mayor o menor sufrimiento.</a:t>
            </a:r>
            <a:endParaRPr sz="16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4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400">
              <a:solidFill>
                <a:srgbClr val="6E5656"/>
              </a:solidFill>
              <a:latin typeface="Lexend Medium"/>
              <a:ea typeface="Lexend Medium"/>
              <a:cs typeface="Lexend Medium"/>
              <a:sym typeface="Lexend Medium"/>
            </a:endParaRPr>
          </a:p>
        </p:txBody>
      </p:sp>
      <p:pic>
        <p:nvPicPr>
          <p:cNvPr id="374" name="Google Shape;374;g3697caa56c1_1_324"/>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75" name="Google Shape;375;g3697caa56c1_1_324"/>
          <p:cNvPicPr preferRelativeResize="0"/>
          <p:nvPr/>
        </p:nvPicPr>
        <p:blipFill>
          <a:blip r:embed="rId4">
            <a:alphaModFix/>
          </a:blip>
          <a:stretch>
            <a:fillRect/>
          </a:stretch>
        </p:blipFill>
        <p:spPr>
          <a:xfrm>
            <a:off x="5733525" y="1442500"/>
            <a:ext cx="2579400" cy="393600"/>
          </a:xfrm>
          <a:prstGeom prst="rect">
            <a:avLst/>
          </a:prstGeom>
          <a:noFill/>
          <a:ln>
            <a:noFill/>
          </a:ln>
        </p:spPr>
      </p:pic>
      <p:sp>
        <p:nvSpPr>
          <p:cNvPr id="376" name="Google Shape;376;g3697caa56c1_1_324"/>
          <p:cNvSpPr txBox="1"/>
          <p:nvPr>
            <p:ph idx="1" type="body"/>
          </p:nvPr>
        </p:nvSpPr>
        <p:spPr>
          <a:xfrm>
            <a:off x="6032525" y="1396300"/>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TENGO QUE</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pic>
        <p:nvPicPr>
          <p:cNvPr id="377" name="Google Shape;377;g3697caa56c1_1_324"/>
          <p:cNvPicPr preferRelativeResize="0"/>
          <p:nvPr/>
        </p:nvPicPr>
        <p:blipFill>
          <a:blip r:embed="rId4">
            <a:alphaModFix/>
          </a:blip>
          <a:stretch>
            <a:fillRect/>
          </a:stretch>
        </p:blipFill>
        <p:spPr>
          <a:xfrm>
            <a:off x="5771188" y="2930450"/>
            <a:ext cx="2579400" cy="393600"/>
          </a:xfrm>
          <a:prstGeom prst="rect">
            <a:avLst/>
          </a:prstGeom>
          <a:noFill/>
          <a:ln>
            <a:noFill/>
          </a:ln>
        </p:spPr>
      </p:pic>
      <p:sp>
        <p:nvSpPr>
          <p:cNvPr id="378" name="Google Shape;378;g3697caa56c1_1_324"/>
          <p:cNvSpPr txBox="1"/>
          <p:nvPr>
            <p:ph idx="1" type="body"/>
          </p:nvPr>
        </p:nvSpPr>
        <p:spPr>
          <a:xfrm>
            <a:off x="5597338" y="2930450"/>
            <a:ext cx="29271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700">
                <a:solidFill>
                  <a:srgbClr val="6E5656"/>
                </a:solidFill>
                <a:latin typeface="Lexend"/>
                <a:ea typeface="Lexend"/>
                <a:cs typeface="Lexend"/>
                <a:sym typeface="Lexend"/>
              </a:rPr>
              <a:t>ME GUSTA, ME APETECE</a:t>
            </a:r>
            <a:endParaRPr sz="19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82" name="Shape 382"/>
        <p:cNvGrpSpPr/>
        <p:nvPr/>
      </p:nvGrpSpPr>
      <p:grpSpPr>
        <a:xfrm>
          <a:off x="0" y="0"/>
          <a:ext cx="0" cy="0"/>
          <a:chOff x="0" y="0"/>
          <a:chExt cx="0" cy="0"/>
        </a:xfrm>
      </p:grpSpPr>
      <p:sp>
        <p:nvSpPr>
          <p:cNvPr id="383" name="Google Shape;383;g3697caa56c1_1_35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84" name="Google Shape;384;g3697caa56c1_1_356"/>
          <p:cNvSpPr txBox="1"/>
          <p:nvPr>
            <p:ph idx="1" type="body"/>
          </p:nvPr>
        </p:nvSpPr>
        <p:spPr>
          <a:xfrm>
            <a:off x="1244925" y="1572400"/>
            <a:ext cx="6403800" cy="15939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500">
                <a:solidFill>
                  <a:srgbClr val="6E5656"/>
                </a:solidFill>
                <a:latin typeface="Lexend Medium"/>
                <a:ea typeface="Lexend Medium"/>
                <a:cs typeface="Lexend Medium"/>
                <a:sym typeface="Lexend Medium"/>
              </a:rPr>
              <a:t>¿</a:t>
            </a:r>
            <a:r>
              <a:rPr lang="es" sz="3500">
                <a:solidFill>
                  <a:srgbClr val="6E5656"/>
                </a:solidFill>
                <a:latin typeface="Lexend Medium"/>
                <a:ea typeface="Lexend Medium"/>
                <a:cs typeface="Lexend Medium"/>
                <a:sym typeface="Lexend Medium"/>
              </a:rPr>
              <a:t>Qué necesitamos hacer entonces</a:t>
            </a:r>
            <a:r>
              <a:rPr lang="es" sz="3500">
                <a:solidFill>
                  <a:srgbClr val="6E5656"/>
                </a:solidFill>
                <a:latin typeface="Lexend Medium"/>
                <a:ea typeface="Lexend Medium"/>
                <a:cs typeface="Lexend Medium"/>
                <a:sym typeface="Lexend Medium"/>
              </a:rPr>
              <a:t>?</a:t>
            </a:r>
            <a:endParaRPr sz="3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000">
              <a:solidFill>
                <a:srgbClr val="6E5656"/>
              </a:solidFill>
              <a:latin typeface="Lexend Medium"/>
              <a:ea typeface="Lexend Medium"/>
              <a:cs typeface="Lexend Medium"/>
              <a:sym typeface="Lexend Medium"/>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88" name="Shape 388"/>
        <p:cNvGrpSpPr/>
        <p:nvPr/>
      </p:nvGrpSpPr>
      <p:grpSpPr>
        <a:xfrm>
          <a:off x="0" y="0"/>
          <a:ext cx="0" cy="0"/>
          <a:chOff x="0" y="0"/>
          <a:chExt cx="0" cy="0"/>
        </a:xfrm>
      </p:grpSpPr>
      <p:sp>
        <p:nvSpPr>
          <p:cNvPr id="389" name="Google Shape;389;g3697caa56c1_1_36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390" name="Google Shape;390;g3697caa56c1_1_362"/>
          <p:cNvSpPr txBox="1"/>
          <p:nvPr>
            <p:ph idx="1" type="body"/>
          </p:nvPr>
        </p:nvSpPr>
        <p:spPr>
          <a:xfrm>
            <a:off x="364525" y="1266575"/>
            <a:ext cx="4392900" cy="24465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300">
                <a:solidFill>
                  <a:srgbClr val="6E5656"/>
                </a:solidFill>
                <a:latin typeface="Lexend Medium"/>
                <a:ea typeface="Lexend Medium"/>
                <a:cs typeface="Lexend Medium"/>
                <a:sym typeface="Lexend Medium"/>
              </a:rPr>
              <a:t>Activar el cajón del “quiero”.</a:t>
            </a:r>
            <a:endParaRPr sz="33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3300">
                <a:solidFill>
                  <a:srgbClr val="6E5656"/>
                </a:solidFill>
                <a:latin typeface="Lexend Medium"/>
                <a:ea typeface="Lexend Medium"/>
                <a:cs typeface="Lexend Medium"/>
                <a:sym typeface="Lexend Medium"/>
              </a:rPr>
              <a:t>Gestionar el conflicto interno.</a:t>
            </a:r>
            <a:endParaRPr sz="14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3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0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3000">
              <a:solidFill>
                <a:srgbClr val="6E5656"/>
              </a:solidFill>
              <a:latin typeface="Lexend Medium"/>
              <a:ea typeface="Lexend Medium"/>
              <a:cs typeface="Lexend Medium"/>
              <a:sym typeface="Lexend Medium"/>
            </a:endParaRPr>
          </a:p>
        </p:txBody>
      </p:sp>
      <p:pic>
        <p:nvPicPr>
          <p:cNvPr id="391" name="Google Shape;391;g3697caa56c1_1_362"/>
          <p:cNvPicPr preferRelativeResize="0"/>
          <p:nvPr/>
        </p:nvPicPr>
        <p:blipFill>
          <a:blip r:embed="rId3">
            <a:alphaModFix/>
          </a:blip>
          <a:stretch>
            <a:fillRect/>
          </a:stretch>
        </p:blipFill>
        <p:spPr>
          <a:xfrm>
            <a:off x="5177475" y="693950"/>
            <a:ext cx="3766825" cy="3766825"/>
          </a:xfrm>
          <a:prstGeom prst="rect">
            <a:avLst/>
          </a:prstGeom>
          <a:noFill/>
          <a:ln>
            <a:noFill/>
          </a:ln>
        </p:spPr>
      </p:pic>
      <p:pic>
        <p:nvPicPr>
          <p:cNvPr id="392" name="Google Shape;392;g3697caa56c1_1_362"/>
          <p:cNvPicPr preferRelativeResize="0"/>
          <p:nvPr/>
        </p:nvPicPr>
        <p:blipFill>
          <a:blip r:embed="rId4">
            <a:alphaModFix/>
          </a:blip>
          <a:stretch>
            <a:fillRect/>
          </a:stretch>
        </p:blipFill>
        <p:spPr>
          <a:xfrm>
            <a:off x="5724250" y="2215225"/>
            <a:ext cx="2579400" cy="393600"/>
          </a:xfrm>
          <a:prstGeom prst="rect">
            <a:avLst/>
          </a:prstGeom>
          <a:noFill/>
          <a:ln>
            <a:noFill/>
          </a:ln>
        </p:spPr>
      </p:pic>
      <p:sp>
        <p:nvSpPr>
          <p:cNvPr id="393" name="Google Shape;393;g3697caa56c1_1_362"/>
          <p:cNvSpPr txBox="1"/>
          <p:nvPr>
            <p:ph idx="1" type="body"/>
          </p:nvPr>
        </p:nvSpPr>
        <p:spPr>
          <a:xfrm>
            <a:off x="6364900" y="2131800"/>
            <a:ext cx="2579400" cy="393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b="1" lang="es" sz="1900">
                <a:solidFill>
                  <a:srgbClr val="6E5656"/>
                </a:solidFill>
                <a:latin typeface="Lexend"/>
                <a:ea typeface="Lexend"/>
                <a:cs typeface="Lexend"/>
                <a:sym typeface="Lexend"/>
              </a:rPr>
              <a:t>QUIERO</a:t>
            </a:r>
            <a:endParaRPr sz="2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17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1700">
              <a:solidFill>
                <a:srgbClr val="6E5656"/>
              </a:solidFill>
              <a:latin typeface="Lexend Medium"/>
              <a:ea typeface="Lexend Medium"/>
              <a:cs typeface="Lexend Medium"/>
              <a:sym typeface="Lexend Medium"/>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97" name="Shape 397"/>
        <p:cNvGrpSpPr/>
        <p:nvPr/>
      </p:nvGrpSpPr>
      <p:grpSpPr>
        <a:xfrm>
          <a:off x="0" y="0"/>
          <a:ext cx="0" cy="0"/>
          <a:chOff x="0" y="0"/>
          <a:chExt cx="0" cy="0"/>
        </a:xfrm>
      </p:grpSpPr>
      <p:sp>
        <p:nvSpPr>
          <p:cNvPr id="398" name="Google Shape;398;g3697caa56c1_1_37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399" name="Google Shape;399;g3697caa56c1_1_372"/>
          <p:cNvPicPr preferRelativeResize="0"/>
          <p:nvPr/>
        </p:nvPicPr>
        <p:blipFill>
          <a:blip r:embed="rId3">
            <a:alphaModFix/>
          </a:blip>
          <a:stretch>
            <a:fillRect/>
          </a:stretch>
        </p:blipFill>
        <p:spPr>
          <a:xfrm>
            <a:off x="1105550" y="80925"/>
            <a:ext cx="7030635" cy="48386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403" name="Shape 403"/>
        <p:cNvGrpSpPr/>
        <p:nvPr/>
      </p:nvGrpSpPr>
      <p:grpSpPr>
        <a:xfrm>
          <a:off x="0" y="0"/>
          <a:ext cx="0" cy="0"/>
          <a:chOff x="0" y="0"/>
          <a:chExt cx="0" cy="0"/>
        </a:xfrm>
      </p:grpSpPr>
      <p:sp>
        <p:nvSpPr>
          <p:cNvPr id="404" name="Google Shape;404;g3697caa56c1_1_38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
        <p:nvSpPr>
          <p:cNvPr id="405" name="Google Shape;405;g3697caa56c1_1_386"/>
          <p:cNvSpPr txBox="1"/>
          <p:nvPr>
            <p:ph idx="1" type="body"/>
          </p:nvPr>
        </p:nvSpPr>
        <p:spPr>
          <a:xfrm>
            <a:off x="632450" y="1228925"/>
            <a:ext cx="7857900" cy="28866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100">
                <a:solidFill>
                  <a:srgbClr val="6E5656"/>
                </a:solidFill>
                <a:latin typeface="Lexend Medium"/>
                <a:ea typeface="Lexend Medium"/>
                <a:cs typeface="Lexend Medium"/>
                <a:sym typeface="Lexend Medium"/>
              </a:rPr>
              <a:t>Sólo el cajón del “quiero”genera memorias emocionales positivas y, consecuentemente, seguridad personal o autoestima positiva.</a:t>
            </a:r>
            <a:endParaRPr sz="3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1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600">
              <a:solidFill>
                <a:srgbClr val="6E5656"/>
              </a:solidFill>
              <a:latin typeface="Lexend Medium"/>
              <a:ea typeface="Lexend Medium"/>
              <a:cs typeface="Lexend Medium"/>
              <a:sym typeface="Lexend Medium"/>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9" name="Shape 409"/>
        <p:cNvGrpSpPr/>
        <p:nvPr/>
      </p:nvGrpSpPr>
      <p:grpSpPr>
        <a:xfrm>
          <a:off x="0" y="0"/>
          <a:ext cx="0" cy="0"/>
          <a:chOff x="0" y="0"/>
          <a:chExt cx="0" cy="0"/>
        </a:xfrm>
      </p:grpSpPr>
      <p:pic>
        <p:nvPicPr>
          <p:cNvPr id="410" name="Google Shape;410;p45"/>
          <p:cNvPicPr preferRelativeResize="0"/>
          <p:nvPr/>
        </p:nvPicPr>
        <p:blipFill rotWithShape="1">
          <a:blip r:embed="rId3">
            <a:alphaModFix/>
          </a:blip>
          <a:srcRect b="19050" l="18039" r="2702" t="-4629"/>
          <a:stretch/>
        </p:blipFill>
        <p:spPr>
          <a:xfrm>
            <a:off x="2161500" y="-500800"/>
            <a:ext cx="5483000" cy="4880400"/>
          </a:xfrm>
          <a:prstGeom prst="rect">
            <a:avLst/>
          </a:prstGeom>
          <a:noFill/>
          <a:ln>
            <a:noFill/>
          </a:ln>
        </p:spPr>
      </p:pic>
      <p:sp>
        <p:nvSpPr>
          <p:cNvPr id="411" name="Google Shape;411;p45"/>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85" name="Shape 85"/>
        <p:cNvGrpSpPr/>
        <p:nvPr/>
      </p:nvGrpSpPr>
      <p:grpSpPr>
        <a:xfrm>
          <a:off x="0" y="0"/>
          <a:ext cx="0" cy="0"/>
          <a:chOff x="0" y="0"/>
          <a:chExt cx="0" cy="0"/>
        </a:xfrm>
      </p:grpSpPr>
      <p:sp>
        <p:nvSpPr>
          <p:cNvPr id="86" name="Google Shape;86;p7"/>
          <p:cNvSpPr txBox="1"/>
          <p:nvPr>
            <p:ph idx="1" type="body"/>
          </p:nvPr>
        </p:nvSpPr>
        <p:spPr>
          <a:xfrm>
            <a:off x="149475" y="0"/>
            <a:ext cx="8813400" cy="4618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Hemos visto cómo somos emociones, cómo el mundo emocional domina el mundo cognitivo.</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 </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Hemos visto cómo el cerebro cognitivo no se da cuenta de lo que ha hecho el cerebro emocional y reacciona más tarde. </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Y también hemos visto que este funcionamiento cerebral nos da problemas en muchas áreas de nuestra vida.</a:t>
            </a:r>
            <a:endParaRPr sz="2500">
              <a:solidFill>
                <a:srgbClr val="6E5656"/>
              </a:solidFill>
              <a:latin typeface="Lexend Medium"/>
              <a:ea typeface="Lexend Medium"/>
              <a:cs typeface="Lexend Medium"/>
              <a:sym typeface="Lexend Medium"/>
            </a:endParaRPr>
          </a:p>
          <a:p>
            <a:pPr indent="0" lvl="0" marL="0" rtl="0" algn="l">
              <a:lnSpc>
                <a:spcPct val="95000"/>
              </a:lnSpc>
              <a:spcBef>
                <a:spcPts val="1200"/>
              </a:spcBef>
              <a:spcAft>
                <a:spcPts val="0"/>
              </a:spcAft>
              <a:buSzPts val="275"/>
              <a:buNone/>
            </a:pPr>
            <a:r>
              <a:t/>
            </a:r>
            <a:endParaRPr sz="2200">
              <a:solidFill>
                <a:srgbClr val="6E5656"/>
              </a:solidFill>
              <a:latin typeface="Lexend Medium"/>
              <a:ea typeface="Lexend Medium"/>
              <a:cs typeface="Lexend Medium"/>
              <a:sym typeface="Lexend Medium"/>
            </a:endParaRPr>
          </a:p>
          <a:p>
            <a:pPr indent="0" lvl="0" marL="457200" rtl="0" algn="l">
              <a:lnSpc>
                <a:spcPct val="88000"/>
              </a:lnSpc>
              <a:spcBef>
                <a:spcPts val="1200"/>
              </a:spcBef>
              <a:spcAft>
                <a:spcPts val="800"/>
              </a:spcAft>
              <a:buSzPts val="275"/>
              <a:buNone/>
            </a:pPr>
            <a:r>
              <a:t/>
            </a:r>
            <a:endParaRPr sz="2200">
              <a:solidFill>
                <a:srgbClr val="6E5656"/>
              </a:solidFill>
              <a:latin typeface="Lexend Medium"/>
              <a:ea typeface="Lexend Medium"/>
              <a:cs typeface="Lexend Medium"/>
              <a:sym typeface="Lexend Medium"/>
            </a:endParaRPr>
          </a:p>
        </p:txBody>
      </p:sp>
      <p:sp>
        <p:nvSpPr>
          <p:cNvPr id="87" name="Google Shape;87;p7"/>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91" name="Shape 91"/>
        <p:cNvGrpSpPr/>
        <p:nvPr/>
      </p:nvGrpSpPr>
      <p:grpSpPr>
        <a:xfrm>
          <a:off x="0" y="0"/>
          <a:ext cx="0" cy="0"/>
          <a:chOff x="0" y="0"/>
          <a:chExt cx="0" cy="0"/>
        </a:xfrm>
      </p:grpSpPr>
      <p:sp>
        <p:nvSpPr>
          <p:cNvPr id="92" name="Google Shape;92;g3697caa56c1_1_2"/>
          <p:cNvSpPr txBox="1"/>
          <p:nvPr>
            <p:ph idx="1" type="body"/>
          </p:nvPr>
        </p:nvSpPr>
        <p:spPr>
          <a:xfrm>
            <a:off x="149475" y="0"/>
            <a:ext cx="8813400" cy="4618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300">
                <a:solidFill>
                  <a:srgbClr val="6E5656"/>
                </a:solidFill>
                <a:latin typeface="Lexend Medium"/>
                <a:ea typeface="Lexend Medium"/>
                <a:cs typeface="Lexend Medium"/>
                <a:sym typeface="Lexend Medium"/>
              </a:rPr>
              <a:t>¿</a:t>
            </a:r>
            <a:r>
              <a:rPr lang="es" sz="2600">
                <a:solidFill>
                  <a:srgbClr val="6E5656"/>
                </a:solidFill>
                <a:latin typeface="Lexend Medium"/>
                <a:ea typeface="Lexend Medium"/>
                <a:cs typeface="Lexend Medium"/>
                <a:sym typeface="Lexend Medium"/>
              </a:rPr>
              <a:t>Podemos hacer algo con esto?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¿Podemos ser dueños de nuestras emociones, reconocerlas, y conducirlas de forma que no generen malestar emocional a nosotros mismos o a los demás?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600">
                <a:solidFill>
                  <a:srgbClr val="6E5656"/>
                </a:solidFill>
                <a:latin typeface="Lexend Medium"/>
                <a:ea typeface="Lexend Medium"/>
                <a:cs typeface="Lexend Medium"/>
                <a:sym typeface="Lexend Medium"/>
              </a:rPr>
              <a:t>¿Podemos ayudar también a los demás a gestionarlas?</a:t>
            </a:r>
            <a:endParaRPr sz="2600">
              <a:solidFill>
                <a:srgbClr val="6E5656"/>
              </a:solidFill>
              <a:latin typeface="Lexend Medium"/>
              <a:ea typeface="Lexend Medium"/>
              <a:cs typeface="Lexend Medium"/>
              <a:sym typeface="Lexend Medium"/>
            </a:endParaRPr>
          </a:p>
          <a:p>
            <a:pPr indent="0" lvl="0" marL="45720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93" name="Google Shape;93;g3697caa56c1_1_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97" name="Shape 97"/>
        <p:cNvGrpSpPr/>
        <p:nvPr/>
      </p:nvGrpSpPr>
      <p:grpSpPr>
        <a:xfrm>
          <a:off x="0" y="0"/>
          <a:ext cx="0" cy="0"/>
          <a:chOff x="0" y="0"/>
          <a:chExt cx="0" cy="0"/>
        </a:xfrm>
      </p:grpSpPr>
      <p:sp>
        <p:nvSpPr>
          <p:cNvPr id="98" name="Google Shape;98;g3697caa56c1_1_8"/>
          <p:cNvSpPr txBox="1"/>
          <p:nvPr>
            <p:ph idx="1" type="body"/>
          </p:nvPr>
        </p:nvSpPr>
        <p:spPr>
          <a:xfrm>
            <a:off x="225550" y="164750"/>
            <a:ext cx="8813400" cy="4618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3200">
                <a:solidFill>
                  <a:srgbClr val="6E5656"/>
                </a:solidFill>
                <a:latin typeface="Lexend Medium"/>
                <a:ea typeface="Lexend Medium"/>
                <a:cs typeface="Lexend Medium"/>
                <a:sym typeface="Lexend Medium"/>
              </a:rPr>
              <a:t>La neurociencia nos dice que sí.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3200">
                <a:solidFill>
                  <a:srgbClr val="6E5656"/>
                </a:solidFill>
                <a:latin typeface="Lexend Medium"/>
                <a:ea typeface="Lexend Medium"/>
                <a:cs typeface="Lexend Medium"/>
                <a:sym typeface="Lexend Medium"/>
              </a:rPr>
              <a:t>Que, a través de varios caminos, podemos hacer este trabajo.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32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3200">
                <a:solidFill>
                  <a:srgbClr val="6E5656"/>
                </a:solidFill>
                <a:latin typeface="Lexend Medium"/>
                <a:ea typeface="Lexend Medium"/>
                <a:cs typeface="Lexend Medium"/>
                <a:sym typeface="Lexend Medium"/>
              </a:rPr>
              <a:t>Es lo que se llama </a:t>
            </a:r>
            <a:r>
              <a:rPr b="1" lang="es" sz="3500">
                <a:latin typeface="Lexend"/>
                <a:ea typeface="Lexend"/>
                <a:cs typeface="Lexend"/>
                <a:sym typeface="Lexend"/>
              </a:rPr>
              <a:t>Gestión Emocional</a:t>
            </a:r>
            <a:r>
              <a:rPr lang="es" sz="3200">
                <a:solidFill>
                  <a:srgbClr val="6E5656"/>
                </a:solidFill>
                <a:latin typeface="Lexend Medium"/>
                <a:ea typeface="Lexend Medium"/>
                <a:cs typeface="Lexend Medium"/>
                <a:sym typeface="Lexend Medium"/>
              </a:rPr>
              <a:t>.</a:t>
            </a:r>
            <a:endParaRPr sz="2200">
              <a:solidFill>
                <a:srgbClr val="000000"/>
              </a:solidFill>
              <a:latin typeface="Arial"/>
              <a:ea typeface="Arial"/>
              <a:cs typeface="Arial"/>
              <a:sym typeface="Arial"/>
            </a:endParaRPr>
          </a:p>
          <a:p>
            <a:pPr indent="0" lvl="0" marL="0" rtl="0" algn="l">
              <a:lnSpc>
                <a:spcPct val="108000"/>
              </a:lnSpc>
              <a:spcBef>
                <a:spcPts val="1200"/>
              </a:spcBef>
              <a:spcAft>
                <a:spcPts val="0"/>
              </a:spcAft>
              <a:buNone/>
            </a:pPr>
            <a:r>
              <a:t/>
            </a:r>
            <a:endParaRPr sz="2600">
              <a:solidFill>
                <a:srgbClr val="6E5656"/>
              </a:solidFill>
              <a:latin typeface="Lexend Medium"/>
              <a:ea typeface="Lexend Medium"/>
              <a:cs typeface="Lexend Medium"/>
              <a:sym typeface="Lexend Medium"/>
            </a:endParaRPr>
          </a:p>
          <a:p>
            <a:pPr indent="0" lvl="0" marL="45720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99" name="Google Shape;99;g3697caa56c1_1_8"/>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03" name="Shape 103"/>
        <p:cNvGrpSpPr/>
        <p:nvPr/>
      </p:nvGrpSpPr>
      <p:grpSpPr>
        <a:xfrm>
          <a:off x="0" y="0"/>
          <a:ext cx="0" cy="0"/>
          <a:chOff x="0" y="0"/>
          <a:chExt cx="0" cy="0"/>
        </a:xfrm>
      </p:grpSpPr>
      <p:sp>
        <p:nvSpPr>
          <p:cNvPr id="104" name="Google Shape;104;g3697caa56c1_1_14"/>
          <p:cNvSpPr txBox="1"/>
          <p:nvPr>
            <p:ph idx="1" type="body"/>
          </p:nvPr>
        </p:nvSpPr>
        <p:spPr>
          <a:xfrm>
            <a:off x="225550" y="164750"/>
            <a:ext cx="4591500" cy="44358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Daniel Goleman es un psicólogo, periodista y escritor estadounidense ampliamente reconocido por popularizar el concepto de Inteligencia Emocional. Su obra más influyente fue el libro Inteligencia Emocional (1995)</a:t>
            </a:r>
            <a:endParaRPr sz="900">
              <a:solidFill>
                <a:srgbClr val="000000"/>
              </a:solidFill>
              <a:latin typeface="Arial"/>
              <a:ea typeface="Arial"/>
              <a:cs typeface="Arial"/>
              <a:sym typeface="Arial"/>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05" name="Google Shape;105;g3697caa56c1_1_14"/>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106" name="Google Shape;106;g3697caa56c1_1_14"/>
          <p:cNvPicPr preferRelativeResize="0"/>
          <p:nvPr/>
        </p:nvPicPr>
        <p:blipFill>
          <a:blip r:embed="rId3">
            <a:alphaModFix/>
          </a:blip>
          <a:stretch>
            <a:fillRect/>
          </a:stretch>
        </p:blipFill>
        <p:spPr>
          <a:xfrm>
            <a:off x="4982300" y="601000"/>
            <a:ext cx="1708700" cy="2569900"/>
          </a:xfrm>
          <a:prstGeom prst="rect">
            <a:avLst/>
          </a:prstGeom>
          <a:noFill/>
          <a:ln>
            <a:noFill/>
          </a:ln>
        </p:spPr>
      </p:pic>
      <p:pic>
        <p:nvPicPr>
          <p:cNvPr id="107" name="Google Shape;107;g3697caa56c1_1_14"/>
          <p:cNvPicPr preferRelativeResize="0"/>
          <p:nvPr/>
        </p:nvPicPr>
        <p:blipFill>
          <a:blip r:embed="rId4">
            <a:alphaModFix/>
          </a:blip>
          <a:stretch>
            <a:fillRect/>
          </a:stretch>
        </p:blipFill>
        <p:spPr>
          <a:xfrm>
            <a:off x="6527450" y="1046475"/>
            <a:ext cx="2511499" cy="3554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11" name="Shape 111"/>
        <p:cNvGrpSpPr/>
        <p:nvPr/>
      </p:nvGrpSpPr>
      <p:grpSpPr>
        <a:xfrm>
          <a:off x="0" y="0"/>
          <a:ext cx="0" cy="0"/>
          <a:chOff x="0" y="0"/>
          <a:chExt cx="0" cy="0"/>
        </a:xfrm>
      </p:grpSpPr>
      <p:sp>
        <p:nvSpPr>
          <p:cNvPr id="112" name="Google Shape;112;g3697caa56c1_1_22"/>
          <p:cNvSpPr txBox="1"/>
          <p:nvPr>
            <p:ph idx="1" type="body"/>
          </p:nvPr>
        </p:nvSpPr>
        <p:spPr>
          <a:xfrm>
            <a:off x="515575" y="1397225"/>
            <a:ext cx="4301400" cy="3203400"/>
          </a:xfrm>
          <a:prstGeom prst="rect">
            <a:avLst/>
          </a:prstGeom>
          <a:noFill/>
          <a:ln>
            <a:noFill/>
          </a:ln>
        </p:spPr>
        <p:txBody>
          <a:bodyPr anchorCtr="0" anchor="t" bIns="91425" lIns="91425" spcFirstLastPara="1" rIns="91425" wrap="square" tIns="91425">
            <a:noAutofit/>
          </a:bodyPr>
          <a:lstStyle/>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rPr lang="es" sz="2500">
                <a:solidFill>
                  <a:srgbClr val="6E5656"/>
                </a:solidFill>
                <a:latin typeface="Lexend Medium"/>
                <a:ea typeface="Lexend Medium"/>
                <a:cs typeface="Lexend Medium"/>
                <a:sym typeface="Lexend Medium"/>
              </a:rPr>
              <a:t>¿</a:t>
            </a:r>
            <a:r>
              <a:rPr lang="es" sz="2500">
                <a:solidFill>
                  <a:srgbClr val="6E5656"/>
                </a:solidFill>
                <a:latin typeface="Lexend Medium"/>
                <a:ea typeface="Lexend Medium"/>
                <a:cs typeface="Lexend Medium"/>
                <a:sym typeface="Lexend Medium"/>
              </a:rPr>
              <a:t>Cuál</a:t>
            </a:r>
            <a:r>
              <a:rPr lang="es" sz="2500">
                <a:solidFill>
                  <a:srgbClr val="6E5656"/>
                </a:solidFill>
                <a:latin typeface="Lexend Medium"/>
                <a:ea typeface="Lexend Medium"/>
                <a:cs typeface="Lexend Medium"/>
                <a:sym typeface="Lexend Medium"/>
              </a:rPr>
              <a:t> fue la </a:t>
            </a:r>
            <a:r>
              <a:rPr lang="es" sz="2500">
                <a:solidFill>
                  <a:srgbClr val="6E5656"/>
                </a:solidFill>
                <a:latin typeface="Lexend Medium"/>
                <a:ea typeface="Lexend Medium"/>
                <a:cs typeface="Lexend Medium"/>
                <a:sym typeface="Lexend Medium"/>
              </a:rPr>
              <a:t>aportación de</a:t>
            </a:r>
            <a:r>
              <a:rPr lang="es" sz="2500">
                <a:solidFill>
                  <a:srgbClr val="6E5656"/>
                </a:solidFill>
                <a:latin typeface="Lexend Medium"/>
                <a:ea typeface="Lexend Medium"/>
                <a:cs typeface="Lexend Medium"/>
                <a:sym typeface="Lexend Medium"/>
              </a:rPr>
              <a:t> este psicólogo?</a:t>
            </a:r>
            <a:endParaRPr sz="2500">
              <a:solidFill>
                <a:srgbClr val="6E5656"/>
              </a:solidFill>
              <a:latin typeface="Lexend Medium"/>
              <a:ea typeface="Lexend Medium"/>
              <a:cs typeface="Lexend Medium"/>
              <a:sym typeface="Lexend Medium"/>
            </a:endParaRPr>
          </a:p>
          <a:p>
            <a:pPr indent="0" lvl="0" marL="0" rtl="0" algn="l">
              <a:lnSpc>
                <a:spcPct val="108000"/>
              </a:lnSpc>
              <a:spcBef>
                <a:spcPts val="1200"/>
              </a:spcBef>
              <a:spcAft>
                <a:spcPts val="0"/>
              </a:spcAft>
              <a:buNone/>
            </a:pPr>
            <a:r>
              <a:t/>
            </a:r>
            <a:endParaRPr sz="2500">
              <a:solidFill>
                <a:srgbClr val="6E5656"/>
              </a:solidFill>
              <a:latin typeface="Lexend Medium"/>
              <a:ea typeface="Lexend Medium"/>
              <a:cs typeface="Lexend Medium"/>
              <a:sym typeface="Lexend Medium"/>
            </a:endParaRPr>
          </a:p>
          <a:p>
            <a:pPr indent="0" lvl="0" marL="0" rtl="0" algn="l">
              <a:lnSpc>
                <a:spcPct val="88000"/>
              </a:lnSpc>
              <a:spcBef>
                <a:spcPts val="1200"/>
              </a:spcBef>
              <a:spcAft>
                <a:spcPts val="800"/>
              </a:spcAft>
              <a:buSzPts val="275"/>
              <a:buNone/>
            </a:pPr>
            <a:r>
              <a:t/>
            </a:r>
            <a:endParaRPr sz="2500">
              <a:solidFill>
                <a:srgbClr val="6E5656"/>
              </a:solidFill>
              <a:latin typeface="Lexend Medium"/>
              <a:ea typeface="Lexend Medium"/>
              <a:cs typeface="Lexend Medium"/>
              <a:sym typeface="Lexend Medium"/>
            </a:endParaRPr>
          </a:p>
        </p:txBody>
      </p:sp>
      <p:sp>
        <p:nvSpPr>
          <p:cNvPr id="113" name="Google Shape;113;g3697caa56c1_1_22"/>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lnSpcReduction="20000"/>
          </a:bodyPr>
          <a:lstStyle/>
          <a:p>
            <a:pPr indent="0" lvl="0" marL="0" rtl="0" algn="r">
              <a:lnSpc>
                <a:spcPct val="100000"/>
              </a:lnSpc>
              <a:spcBef>
                <a:spcPts val="0"/>
              </a:spcBef>
              <a:spcAft>
                <a:spcPts val="0"/>
              </a:spcAft>
              <a:buSzPts val="1700"/>
              <a:buNone/>
            </a:pPr>
            <a:fld id="{00000000-1234-1234-1234-123412341234}" type="slidenum">
              <a:rPr lang="es"/>
              <a:t>‹#›</a:t>
            </a:fld>
            <a:endParaRPr/>
          </a:p>
        </p:txBody>
      </p:sp>
      <p:pic>
        <p:nvPicPr>
          <p:cNvPr id="114" name="Google Shape;114;g3697caa56c1_1_22"/>
          <p:cNvPicPr preferRelativeResize="0"/>
          <p:nvPr/>
        </p:nvPicPr>
        <p:blipFill>
          <a:blip r:embed="rId3">
            <a:alphaModFix/>
          </a:blip>
          <a:stretch>
            <a:fillRect/>
          </a:stretch>
        </p:blipFill>
        <p:spPr>
          <a:xfrm>
            <a:off x="4982300" y="601000"/>
            <a:ext cx="1708700" cy="2569900"/>
          </a:xfrm>
          <a:prstGeom prst="rect">
            <a:avLst/>
          </a:prstGeom>
          <a:noFill/>
          <a:ln>
            <a:noFill/>
          </a:ln>
        </p:spPr>
      </p:pic>
      <p:pic>
        <p:nvPicPr>
          <p:cNvPr id="115" name="Google Shape;115;g3697caa56c1_1_22"/>
          <p:cNvPicPr preferRelativeResize="0"/>
          <p:nvPr/>
        </p:nvPicPr>
        <p:blipFill>
          <a:blip r:embed="rId4">
            <a:alphaModFix/>
          </a:blip>
          <a:stretch>
            <a:fillRect/>
          </a:stretch>
        </p:blipFill>
        <p:spPr>
          <a:xfrm>
            <a:off x="6527450" y="1046475"/>
            <a:ext cx="2511499" cy="3554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